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hartEx1.xml" ContentType="application/vnd.ms-office.chartex+xml"/>
  <Override PartName="/ppt/charts/colors10.xml" ContentType="application/vnd.ms-office.chartcolorstyle+xml"/>
  <Override PartName="/ppt/charts/style10.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362" r:id="rId2"/>
    <p:sldId id="339" r:id="rId3"/>
    <p:sldId id="340" r:id="rId4"/>
    <p:sldId id="361" r:id="rId5"/>
    <p:sldId id="364" r:id="rId6"/>
    <p:sldId id="341" r:id="rId7"/>
    <p:sldId id="342" r:id="rId8"/>
    <p:sldId id="343" r:id="rId9"/>
    <p:sldId id="369" r:id="rId10"/>
    <p:sldId id="360" r:id="rId11"/>
    <p:sldId id="344" r:id="rId12"/>
    <p:sldId id="365" r:id="rId13"/>
    <p:sldId id="345" r:id="rId14"/>
    <p:sldId id="370" r:id="rId15"/>
    <p:sldId id="366" r:id="rId16"/>
    <p:sldId id="347" r:id="rId17"/>
    <p:sldId id="349" r:id="rId18"/>
    <p:sldId id="356" r:id="rId19"/>
    <p:sldId id="350" r:id="rId20"/>
    <p:sldId id="353" r:id="rId21"/>
    <p:sldId id="355" r:id="rId22"/>
    <p:sldId id="371" r:id="rId23"/>
    <p:sldId id="351" r:id="rId24"/>
    <p:sldId id="358" r:id="rId25"/>
    <p:sldId id="357" r:id="rId26"/>
    <p:sldId id="359" r:id="rId27"/>
    <p:sldId id="367" r:id="rId28"/>
    <p:sldId id="368" r:id="rId29"/>
  </p:sldIdLst>
  <p:sldSz cx="9144000" cy="6858000" type="screen4x3"/>
  <p:notesSz cx="6950075" cy="923607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ycia Overbo"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A0019"/>
    <a:srgbClr val="FFCC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0" autoAdjust="0"/>
    <p:restoredTop sz="89257" autoAdjust="0"/>
  </p:normalViewPr>
  <p:slideViewPr>
    <p:cSldViewPr>
      <p:cViewPr varScale="1">
        <p:scale>
          <a:sx n="99" d="100"/>
          <a:sy n="99" d="100"/>
        </p:scale>
        <p:origin x="1884" y="90"/>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pca.state.mn.us\xdrive\Agency_Files\Water\Standards\Chloride%20WQS%20Implementation\Chloride\MN_Data\Census_Data\Wastewater_Costs_Per_Residenc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Ex1.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X:\Agency_Files\Water\Standards\Chloride%20WQS%20Implementation\Chloride\MN_Data\NPDES_Cl_Data\3-4\34RP\Linkag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0791502624672"/>
          <c:y val="0.17743713777062206"/>
          <c:w val="0.63422006233595796"/>
          <c:h val="0.61057282375636868"/>
        </c:manualLayout>
      </c:layout>
      <c:scatterChart>
        <c:scatterStyle val="lineMarker"/>
        <c:varyColors val="0"/>
        <c:ser>
          <c:idx val="0"/>
          <c:order val="0"/>
          <c:tx>
            <c:v>&lt; 500</c:v>
          </c:tx>
          <c:spPr>
            <a:ln w="28575" cap="rnd">
              <a:solidFill>
                <a:srgbClr val="FF9933"/>
              </a:solidFill>
              <a:prstDash val="lgDash"/>
              <a:round/>
            </a:ln>
            <a:effectLst/>
          </c:spPr>
          <c:marker>
            <c:symbol val="none"/>
          </c:marker>
          <c:xVal>
            <c:numRef>
              <c:f>'Wastewater Costs'!$C$3:$C$227</c:f>
              <c:numCache>
                <c:formatCode>General</c:formatCode>
                <c:ptCount val="225"/>
                <c:pt idx="0">
                  <c:v>0</c:v>
                </c:pt>
                <c:pt idx="1">
                  <c:v>4.464285714285714E-3</c:v>
                </c:pt>
                <c:pt idx="2">
                  <c:v>8.9285714285714281E-3</c:v>
                </c:pt>
                <c:pt idx="3">
                  <c:v>1.3392857142857142E-2</c:v>
                </c:pt>
                <c:pt idx="4">
                  <c:v>1.7857142857142856E-2</c:v>
                </c:pt>
                <c:pt idx="5">
                  <c:v>2.2321428571428568E-2</c:v>
                </c:pt>
                <c:pt idx="6">
                  <c:v>2.6785714285714281E-2</c:v>
                </c:pt>
                <c:pt idx="7">
                  <c:v>3.1249999999999993E-2</c:v>
                </c:pt>
                <c:pt idx="8">
                  <c:v>3.5714285714285705E-2</c:v>
                </c:pt>
                <c:pt idx="9">
                  <c:v>4.0178571428571418E-2</c:v>
                </c:pt>
                <c:pt idx="10">
                  <c:v>4.464285714285713E-2</c:v>
                </c:pt>
                <c:pt idx="11">
                  <c:v>4.9107142857142842E-2</c:v>
                </c:pt>
                <c:pt idx="12">
                  <c:v>5.3571428571428555E-2</c:v>
                </c:pt>
                <c:pt idx="13">
                  <c:v>5.8035714285714267E-2</c:v>
                </c:pt>
                <c:pt idx="14">
                  <c:v>6.2499999999999979E-2</c:v>
                </c:pt>
                <c:pt idx="15">
                  <c:v>6.6964285714285698E-2</c:v>
                </c:pt>
                <c:pt idx="16">
                  <c:v>7.1428571428571411E-2</c:v>
                </c:pt>
                <c:pt idx="17">
                  <c:v>7.5892857142857123E-2</c:v>
                </c:pt>
                <c:pt idx="18">
                  <c:v>8.0357142857142835E-2</c:v>
                </c:pt>
                <c:pt idx="19">
                  <c:v>8.4821428571428548E-2</c:v>
                </c:pt>
                <c:pt idx="20">
                  <c:v>8.928571428571426E-2</c:v>
                </c:pt>
                <c:pt idx="21">
                  <c:v>9.3749999999999972E-2</c:v>
                </c:pt>
                <c:pt idx="22">
                  <c:v>9.8214285714285685E-2</c:v>
                </c:pt>
                <c:pt idx="23">
                  <c:v>0.1026785714285714</c:v>
                </c:pt>
                <c:pt idx="24">
                  <c:v>0.10714285714285711</c:v>
                </c:pt>
                <c:pt idx="25">
                  <c:v>0.11160714285714282</c:v>
                </c:pt>
                <c:pt idx="26">
                  <c:v>0.11607142857142853</c:v>
                </c:pt>
                <c:pt idx="27">
                  <c:v>0.12053571428571425</c:v>
                </c:pt>
                <c:pt idx="28">
                  <c:v>0.12499999999999996</c:v>
                </c:pt>
                <c:pt idx="29">
                  <c:v>0.12946428571428567</c:v>
                </c:pt>
                <c:pt idx="30">
                  <c:v>0.1339285714285714</c:v>
                </c:pt>
                <c:pt idx="31">
                  <c:v>0.13839285714285712</c:v>
                </c:pt>
                <c:pt idx="32">
                  <c:v>0.14285714285714285</c:v>
                </c:pt>
                <c:pt idx="33">
                  <c:v>0.14732142857142858</c:v>
                </c:pt>
                <c:pt idx="34">
                  <c:v>0.1517857142857143</c:v>
                </c:pt>
                <c:pt idx="35">
                  <c:v>0.15625000000000003</c:v>
                </c:pt>
                <c:pt idx="36">
                  <c:v>0.16071428571428575</c:v>
                </c:pt>
                <c:pt idx="37">
                  <c:v>0.16517857142857148</c:v>
                </c:pt>
                <c:pt idx="38">
                  <c:v>0.16964285714285721</c:v>
                </c:pt>
                <c:pt idx="39">
                  <c:v>0.17410714285714293</c:v>
                </c:pt>
                <c:pt idx="40">
                  <c:v>0.17857142857142866</c:v>
                </c:pt>
                <c:pt idx="41">
                  <c:v>0.18303571428571438</c:v>
                </c:pt>
                <c:pt idx="42">
                  <c:v>0.18750000000000011</c:v>
                </c:pt>
                <c:pt idx="43">
                  <c:v>0.19196428571428584</c:v>
                </c:pt>
                <c:pt idx="44">
                  <c:v>0.19642857142857156</c:v>
                </c:pt>
                <c:pt idx="45">
                  <c:v>0.20089285714285729</c:v>
                </c:pt>
                <c:pt idx="46">
                  <c:v>0.20535714285714302</c:v>
                </c:pt>
                <c:pt idx="47">
                  <c:v>0.20982142857142874</c:v>
                </c:pt>
                <c:pt idx="48">
                  <c:v>0.21428571428571447</c:v>
                </c:pt>
                <c:pt idx="49">
                  <c:v>0.21875000000000019</c:v>
                </c:pt>
                <c:pt idx="50">
                  <c:v>0.22321428571428592</c:v>
                </c:pt>
                <c:pt idx="51">
                  <c:v>0.22767857142857165</c:v>
                </c:pt>
                <c:pt idx="52">
                  <c:v>0.23214285714285737</c:v>
                </c:pt>
                <c:pt idx="53">
                  <c:v>0.2366071428571431</c:v>
                </c:pt>
                <c:pt idx="54">
                  <c:v>0.24107142857142883</c:v>
                </c:pt>
                <c:pt idx="55">
                  <c:v>0.24553571428571455</c:v>
                </c:pt>
                <c:pt idx="56">
                  <c:v>0.25000000000000028</c:v>
                </c:pt>
                <c:pt idx="57">
                  <c:v>0.25446428571428598</c:v>
                </c:pt>
                <c:pt idx="58">
                  <c:v>0.25892857142857167</c:v>
                </c:pt>
                <c:pt idx="59">
                  <c:v>0.26339285714285737</c:v>
                </c:pt>
                <c:pt idx="60">
                  <c:v>0.26785714285714307</c:v>
                </c:pt>
                <c:pt idx="61">
                  <c:v>0.27232142857142877</c:v>
                </c:pt>
                <c:pt idx="62">
                  <c:v>0.27678571428571447</c:v>
                </c:pt>
                <c:pt idx="63">
                  <c:v>0.28125000000000017</c:v>
                </c:pt>
                <c:pt idx="64">
                  <c:v>0.28571428571428586</c:v>
                </c:pt>
                <c:pt idx="65">
                  <c:v>0.29017857142857156</c:v>
                </c:pt>
                <c:pt idx="66">
                  <c:v>0.29464285714285726</c:v>
                </c:pt>
                <c:pt idx="67">
                  <c:v>0.29910714285714296</c:v>
                </c:pt>
                <c:pt idx="68">
                  <c:v>0.30357142857142866</c:v>
                </c:pt>
                <c:pt idx="69">
                  <c:v>0.30803571428571436</c:v>
                </c:pt>
                <c:pt idx="70">
                  <c:v>0.31250000000000006</c:v>
                </c:pt>
                <c:pt idx="71">
                  <c:v>0.31696428571428575</c:v>
                </c:pt>
                <c:pt idx="72">
                  <c:v>0.32142857142857145</c:v>
                </c:pt>
                <c:pt idx="73">
                  <c:v>0.32589285714285715</c:v>
                </c:pt>
                <c:pt idx="74">
                  <c:v>0.33035714285714285</c:v>
                </c:pt>
                <c:pt idx="75">
                  <c:v>0.33482142857142855</c:v>
                </c:pt>
                <c:pt idx="76">
                  <c:v>0.33928571428571425</c:v>
                </c:pt>
                <c:pt idx="77">
                  <c:v>0.34374999999999994</c:v>
                </c:pt>
                <c:pt idx="78">
                  <c:v>0.34821428571428564</c:v>
                </c:pt>
                <c:pt idx="79">
                  <c:v>0.35267857142857134</c:v>
                </c:pt>
                <c:pt idx="80">
                  <c:v>0.35714285714285704</c:v>
                </c:pt>
                <c:pt idx="81">
                  <c:v>0.36160714285714274</c:v>
                </c:pt>
                <c:pt idx="82">
                  <c:v>0.36607142857142844</c:v>
                </c:pt>
                <c:pt idx="83">
                  <c:v>0.37053571428571414</c:v>
                </c:pt>
                <c:pt idx="84">
                  <c:v>0.37499999999999983</c:v>
                </c:pt>
                <c:pt idx="85">
                  <c:v>0.37946428571428553</c:v>
                </c:pt>
                <c:pt idx="86">
                  <c:v>0.38392857142857123</c:v>
                </c:pt>
                <c:pt idx="87">
                  <c:v>0.38839285714285693</c:v>
                </c:pt>
                <c:pt idx="88">
                  <c:v>0.39285714285714263</c:v>
                </c:pt>
                <c:pt idx="89">
                  <c:v>0.39732142857142833</c:v>
                </c:pt>
                <c:pt idx="90">
                  <c:v>0.40178571428571402</c:v>
                </c:pt>
                <c:pt idx="91">
                  <c:v>0.40624999999999972</c:v>
                </c:pt>
                <c:pt idx="92">
                  <c:v>0.41071428571428542</c:v>
                </c:pt>
                <c:pt idx="93">
                  <c:v>0.41517857142857112</c:v>
                </c:pt>
                <c:pt idx="94">
                  <c:v>0.41964285714285682</c:v>
                </c:pt>
                <c:pt idx="95">
                  <c:v>0.42410714285714252</c:v>
                </c:pt>
                <c:pt idx="96">
                  <c:v>0.42857142857142821</c:v>
                </c:pt>
                <c:pt idx="97">
                  <c:v>0.43303571428571391</c:v>
                </c:pt>
                <c:pt idx="98">
                  <c:v>0.43749999999999961</c:v>
                </c:pt>
                <c:pt idx="99">
                  <c:v>0.44196428571428531</c:v>
                </c:pt>
                <c:pt idx="100">
                  <c:v>0.44642857142857101</c:v>
                </c:pt>
                <c:pt idx="101">
                  <c:v>0.45089285714285671</c:v>
                </c:pt>
                <c:pt idx="102">
                  <c:v>0.45535714285714241</c:v>
                </c:pt>
                <c:pt idx="103">
                  <c:v>0.4598214285714281</c:v>
                </c:pt>
                <c:pt idx="104">
                  <c:v>0.4642857142857138</c:v>
                </c:pt>
                <c:pt idx="105">
                  <c:v>0.4687499999999995</c:v>
                </c:pt>
                <c:pt idx="106">
                  <c:v>0.4732142857142852</c:v>
                </c:pt>
                <c:pt idx="107">
                  <c:v>0.4776785714285709</c:v>
                </c:pt>
                <c:pt idx="108">
                  <c:v>0.4821428571428566</c:v>
                </c:pt>
                <c:pt idx="109">
                  <c:v>0.48660714285714229</c:v>
                </c:pt>
                <c:pt idx="110">
                  <c:v>0.49107142857142799</c:v>
                </c:pt>
                <c:pt idx="111">
                  <c:v>0.49553571428571369</c:v>
                </c:pt>
                <c:pt idx="112">
                  <c:v>0.49999999999999939</c:v>
                </c:pt>
                <c:pt idx="113">
                  <c:v>0.50446428571428514</c:v>
                </c:pt>
                <c:pt idx="114">
                  <c:v>0.50892857142857084</c:v>
                </c:pt>
                <c:pt idx="115">
                  <c:v>0.51339285714285654</c:v>
                </c:pt>
                <c:pt idx="116">
                  <c:v>0.51785714285714224</c:v>
                </c:pt>
                <c:pt idx="117">
                  <c:v>0.52232142857142794</c:v>
                </c:pt>
                <c:pt idx="118">
                  <c:v>0.52678571428571364</c:v>
                </c:pt>
                <c:pt idx="119">
                  <c:v>0.53124999999999933</c:v>
                </c:pt>
                <c:pt idx="120">
                  <c:v>0.53571428571428503</c:v>
                </c:pt>
                <c:pt idx="121">
                  <c:v>0.54017857142857073</c:v>
                </c:pt>
                <c:pt idx="122">
                  <c:v>0.54464285714285643</c:v>
                </c:pt>
                <c:pt idx="123">
                  <c:v>0.54910714285714213</c:v>
                </c:pt>
                <c:pt idx="124">
                  <c:v>0.55357142857142783</c:v>
                </c:pt>
                <c:pt idx="125">
                  <c:v>0.55803571428571352</c:v>
                </c:pt>
                <c:pt idx="126">
                  <c:v>0.56249999999999922</c:v>
                </c:pt>
                <c:pt idx="127">
                  <c:v>0.56696428571428492</c:v>
                </c:pt>
                <c:pt idx="128">
                  <c:v>0.57142857142857062</c:v>
                </c:pt>
                <c:pt idx="129">
                  <c:v>0.57589285714285632</c:v>
                </c:pt>
                <c:pt idx="130">
                  <c:v>0.58035714285714202</c:v>
                </c:pt>
                <c:pt idx="131">
                  <c:v>0.58482142857142771</c:v>
                </c:pt>
                <c:pt idx="132">
                  <c:v>0.58928571428571341</c:v>
                </c:pt>
                <c:pt idx="133">
                  <c:v>0.59374999999999911</c:v>
                </c:pt>
                <c:pt idx="134">
                  <c:v>0.59821428571428481</c:v>
                </c:pt>
                <c:pt idx="135">
                  <c:v>0.60267857142857051</c:v>
                </c:pt>
                <c:pt idx="136">
                  <c:v>0.60714285714285621</c:v>
                </c:pt>
                <c:pt idx="137">
                  <c:v>0.61160714285714191</c:v>
                </c:pt>
                <c:pt idx="138">
                  <c:v>0.6160714285714276</c:v>
                </c:pt>
                <c:pt idx="139">
                  <c:v>0.6205357142857133</c:v>
                </c:pt>
                <c:pt idx="140">
                  <c:v>0.624999999999999</c:v>
                </c:pt>
                <c:pt idx="141">
                  <c:v>0.6294642857142847</c:v>
                </c:pt>
                <c:pt idx="142">
                  <c:v>0.6339285714285704</c:v>
                </c:pt>
                <c:pt idx="143">
                  <c:v>0.6383928571428561</c:v>
                </c:pt>
                <c:pt idx="144">
                  <c:v>0.64285714285714179</c:v>
                </c:pt>
                <c:pt idx="145">
                  <c:v>0.64732142857142749</c:v>
                </c:pt>
                <c:pt idx="146">
                  <c:v>0.65178571428571319</c:v>
                </c:pt>
                <c:pt idx="147">
                  <c:v>0.65624999999999889</c:v>
                </c:pt>
                <c:pt idx="148">
                  <c:v>0.66071428571428459</c:v>
                </c:pt>
                <c:pt idx="149">
                  <c:v>0.66517857142857029</c:v>
                </c:pt>
                <c:pt idx="150">
                  <c:v>0.66964285714285599</c:v>
                </c:pt>
                <c:pt idx="151">
                  <c:v>0.67410714285714168</c:v>
                </c:pt>
                <c:pt idx="152">
                  <c:v>0.67857142857142738</c:v>
                </c:pt>
                <c:pt idx="153">
                  <c:v>0.68303571428571308</c:v>
                </c:pt>
                <c:pt idx="154">
                  <c:v>0.68749999999999878</c:v>
                </c:pt>
                <c:pt idx="155">
                  <c:v>0.69196428571428448</c:v>
                </c:pt>
                <c:pt idx="156">
                  <c:v>0.69642857142857018</c:v>
                </c:pt>
                <c:pt idx="157">
                  <c:v>0.70089285714285587</c:v>
                </c:pt>
                <c:pt idx="158">
                  <c:v>0.70535714285714157</c:v>
                </c:pt>
                <c:pt idx="159">
                  <c:v>0.70982142857142727</c:v>
                </c:pt>
                <c:pt idx="160">
                  <c:v>0.71428571428571297</c:v>
                </c:pt>
                <c:pt idx="161">
                  <c:v>0.71874999999999867</c:v>
                </c:pt>
                <c:pt idx="162">
                  <c:v>0.72321428571428437</c:v>
                </c:pt>
                <c:pt idx="163">
                  <c:v>0.72767857142857006</c:v>
                </c:pt>
                <c:pt idx="164">
                  <c:v>0.73214285714285576</c:v>
                </c:pt>
                <c:pt idx="165">
                  <c:v>0.73660714285714146</c:v>
                </c:pt>
                <c:pt idx="166">
                  <c:v>0.74107142857142716</c:v>
                </c:pt>
                <c:pt idx="167">
                  <c:v>0.74553571428571286</c:v>
                </c:pt>
                <c:pt idx="168">
                  <c:v>0.74999999999999856</c:v>
                </c:pt>
                <c:pt idx="169">
                  <c:v>0.75446428571428426</c:v>
                </c:pt>
                <c:pt idx="170">
                  <c:v>0.75892857142856995</c:v>
                </c:pt>
                <c:pt idx="171">
                  <c:v>0.76339285714285565</c:v>
                </c:pt>
                <c:pt idx="172">
                  <c:v>0.76785714285714135</c:v>
                </c:pt>
                <c:pt idx="173">
                  <c:v>0.77232142857142705</c:v>
                </c:pt>
                <c:pt idx="174">
                  <c:v>0.77678571428571275</c:v>
                </c:pt>
                <c:pt idx="175">
                  <c:v>0.78124999999999845</c:v>
                </c:pt>
                <c:pt idx="176">
                  <c:v>0.78571428571428414</c:v>
                </c:pt>
                <c:pt idx="177">
                  <c:v>0.79017857142856984</c:v>
                </c:pt>
                <c:pt idx="178">
                  <c:v>0.79464285714285554</c:v>
                </c:pt>
                <c:pt idx="179">
                  <c:v>0.79910714285714124</c:v>
                </c:pt>
                <c:pt idx="180">
                  <c:v>0.80357142857142694</c:v>
                </c:pt>
                <c:pt idx="181">
                  <c:v>0.80803571428571264</c:v>
                </c:pt>
                <c:pt idx="182">
                  <c:v>0.81249999999999833</c:v>
                </c:pt>
                <c:pt idx="183">
                  <c:v>0.81696428571428403</c:v>
                </c:pt>
                <c:pt idx="184">
                  <c:v>0.82142857142856973</c:v>
                </c:pt>
                <c:pt idx="185">
                  <c:v>0.82589285714285543</c:v>
                </c:pt>
                <c:pt idx="186">
                  <c:v>0.83035714285714113</c:v>
                </c:pt>
                <c:pt idx="187">
                  <c:v>0.83482142857142683</c:v>
                </c:pt>
                <c:pt idx="188">
                  <c:v>0.83928571428571253</c:v>
                </c:pt>
                <c:pt idx="189">
                  <c:v>0.84374999999999822</c:v>
                </c:pt>
                <c:pt idx="190">
                  <c:v>0.84821428571428392</c:v>
                </c:pt>
                <c:pt idx="191">
                  <c:v>0.85267857142856962</c:v>
                </c:pt>
                <c:pt idx="192">
                  <c:v>0.85714285714285532</c:v>
                </c:pt>
                <c:pt idx="193">
                  <c:v>0.86160714285714102</c:v>
                </c:pt>
                <c:pt idx="194">
                  <c:v>0.86607142857142672</c:v>
                </c:pt>
                <c:pt idx="195">
                  <c:v>0.87053571428571241</c:v>
                </c:pt>
                <c:pt idx="196">
                  <c:v>0.87499999999999811</c:v>
                </c:pt>
                <c:pt idx="197">
                  <c:v>0.87946428571428381</c:v>
                </c:pt>
                <c:pt idx="198">
                  <c:v>0.88392857142856951</c:v>
                </c:pt>
                <c:pt idx="199">
                  <c:v>0.88839285714285521</c:v>
                </c:pt>
                <c:pt idx="200">
                  <c:v>0.89285714285714091</c:v>
                </c:pt>
                <c:pt idx="201">
                  <c:v>0.8973214285714266</c:v>
                </c:pt>
                <c:pt idx="202">
                  <c:v>0.9017857142857123</c:v>
                </c:pt>
                <c:pt idx="203">
                  <c:v>0.906249999999998</c:v>
                </c:pt>
                <c:pt idx="204">
                  <c:v>0.9107142857142837</c:v>
                </c:pt>
                <c:pt idx="205">
                  <c:v>0.9151785714285694</c:v>
                </c:pt>
                <c:pt idx="206">
                  <c:v>0.9196428571428551</c:v>
                </c:pt>
                <c:pt idx="207">
                  <c:v>0.9241071428571408</c:v>
                </c:pt>
                <c:pt idx="208">
                  <c:v>0.92857142857142649</c:v>
                </c:pt>
                <c:pt idx="209">
                  <c:v>0.93303571428571219</c:v>
                </c:pt>
                <c:pt idx="210">
                  <c:v>0.93749999999999789</c:v>
                </c:pt>
                <c:pt idx="211">
                  <c:v>0.94196428571428359</c:v>
                </c:pt>
                <c:pt idx="212">
                  <c:v>0.94642857142856929</c:v>
                </c:pt>
                <c:pt idx="213">
                  <c:v>0.95089285714285499</c:v>
                </c:pt>
                <c:pt idx="214">
                  <c:v>0.95535714285714068</c:v>
                </c:pt>
                <c:pt idx="215">
                  <c:v>0.95982142857142638</c:v>
                </c:pt>
                <c:pt idx="216">
                  <c:v>0.96428571428571208</c:v>
                </c:pt>
                <c:pt idx="217">
                  <c:v>0.96874999999999778</c:v>
                </c:pt>
                <c:pt idx="218">
                  <c:v>0.97321428571428348</c:v>
                </c:pt>
                <c:pt idx="219">
                  <c:v>0.97767857142856918</c:v>
                </c:pt>
                <c:pt idx="220">
                  <c:v>0.98214285714285487</c:v>
                </c:pt>
                <c:pt idx="221">
                  <c:v>0.98660714285714057</c:v>
                </c:pt>
                <c:pt idx="222">
                  <c:v>0.99107142857142627</c:v>
                </c:pt>
                <c:pt idx="223">
                  <c:v>0.99553571428571197</c:v>
                </c:pt>
                <c:pt idx="224">
                  <c:v>0.99999999999999767</c:v>
                </c:pt>
              </c:numCache>
            </c:numRef>
          </c:xVal>
          <c:yVal>
            <c:numRef>
              <c:f>'Wastewater Costs'!$G$3:$G$227</c:f>
              <c:numCache>
                <c:formatCode>General</c:formatCode>
                <c:ptCount val="225"/>
                <c:pt idx="0">
                  <c:v>1.6666666666666667</c:v>
                </c:pt>
                <c:pt idx="1">
                  <c:v>1.7708333333333333</c:v>
                </c:pt>
                <c:pt idx="2">
                  <c:v>2</c:v>
                </c:pt>
                <c:pt idx="3">
                  <c:v>2.0975000000000001</c:v>
                </c:pt>
                <c:pt idx="4">
                  <c:v>2.375</c:v>
                </c:pt>
                <c:pt idx="5">
                  <c:v>2.4166666666666665</c:v>
                </c:pt>
                <c:pt idx="6">
                  <c:v>2.5</c:v>
                </c:pt>
                <c:pt idx="7">
                  <c:v>2.78</c:v>
                </c:pt>
                <c:pt idx="8">
                  <c:v>3</c:v>
                </c:pt>
                <c:pt idx="9">
                  <c:v>3.0566666666666666</c:v>
                </c:pt>
                <c:pt idx="10">
                  <c:v>3.9166666666666665</c:v>
                </c:pt>
                <c:pt idx="11">
                  <c:v>4.583333333333333</c:v>
                </c:pt>
                <c:pt idx="12">
                  <c:v>5</c:v>
                </c:pt>
                <c:pt idx="13">
                  <c:v>6</c:v>
                </c:pt>
                <c:pt idx="14">
                  <c:v>6.166666666666667</c:v>
                </c:pt>
                <c:pt idx="15">
                  <c:v>8</c:v>
                </c:pt>
                <c:pt idx="16">
                  <c:v>10</c:v>
                </c:pt>
                <c:pt idx="17">
                  <c:v>10</c:v>
                </c:pt>
                <c:pt idx="18">
                  <c:v>10</c:v>
                </c:pt>
                <c:pt idx="19">
                  <c:v>10.5</c:v>
                </c:pt>
                <c:pt idx="20">
                  <c:v>11</c:v>
                </c:pt>
                <c:pt idx="21">
                  <c:v>11.25</c:v>
                </c:pt>
                <c:pt idx="22">
                  <c:v>11.666666666666666</c:v>
                </c:pt>
                <c:pt idx="23">
                  <c:v>11.666666666666666</c:v>
                </c:pt>
                <c:pt idx="24">
                  <c:v>11.666666666666666</c:v>
                </c:pt>
                <c:pt idx="25">
                  <c:v>11.683333333333332</c:v>
                </c:pt>
                <c:pt idx="26">
                  <c:v>12</c:v>
                </c:pt>
                <c:pt idx="27">
                  <c:v>12</c:v>
                </c:pt>
                <c:pt idx="28">
                  <c:v>12</c:v>
                </c:pt>
                <c:pt idx="29">
                  <c:v>12.5</c:v>
                </c:pt>
                <c:pt idx="30">
                  <c:v>13</c:v>
                </c:pt>
                <c:pt idx="31">
                  <c:v>13</c:v>
                </c:pt>
                <c:pt idx="32">
                  <c:v>13.049999999999999</c:v>
                </c:pt>
                <c:pt idx="33">
                  <c:v>13.083333333333334</c:v>
                </c:pt>
                <c:pt idx="34">
                  <c:v>13.5</c:v>
                </c:pt>
                <c:pt idx="35">
                  <c:v>14</c:v>
                </c:pt>
                <c:pt idx="36">
                  <c:v>14</c:v>
                </c:pt>
                <c:pt idx="37">
                  <c:v>14.166666666666666</c:v>
                </c:pt>
                <c:pt idx="38">
                  <c:v>14.583333333333334</c:v>
                </c:pt>
                <c:pt idx="39">
                  <c:v>15</c:v>
                </c:pt>
                <c:pt idx="40">
                  <c:v>15</c:v>
                </c:pt>
                <c:pt idx="41">
                  <c:v>15</c:v>
                </c:pt>
                <c:pt idx="42">
                  <c:v>15</c:v>
                </c:pt>
                <c:pt idx="43">
                  <c:v>15.833333333333334</c:v>
                </c:pt>
                <c:pt idx="44">
                  <c:v>16</c:v>
                </c:pt>
                <c:pt idx="45">
                  <c:v>16</c:v>
                </c:pt>
                <c:pt idx="46">
                  <c:v>16</c:v>
                </c:pt>
                <c:pt idx="47">
                  <c:v>16.666666666666668</c:v>
                </c:pt>
                <c:pt idx="48">
                  <c:v>17</c:v>
                </c:pt>
                <c:pt idx="49">
                  <c:v>17.333333333333332</c:v>
                </c:pt>
                <c:pt idx="50">
                  <c:v>17.5</c:v>
                </c:pt>
                <c:pt idx="51">
                  <c:v>18</c:v>
                </c:pt>
                <c:pt idx="52">
                  <c:v>18</c:v>
                </c:pt>
                <c:pt idx="53">
                  <c:v>18.266666666666666</c:v>
                </c:pt>
                <c:pt idx="54">
                  <c:v>18.75</c:v>
                </c:pt>
                <c:pt idx="55">
                  <c:v>19.25</c:v>
                </c:pt>
                <c:pt idx="56">
                  <c:v>19.53</c:v>
                </c:pt>
                <c:pt idx="57">
                  <c:v>20</c:v>
                </c:pt>
                <c:pt idx="58">
                  <c:v>20</c:v>
                </c:pt>
                <c:pt idx="59">
                  <c:v>20</c:v>
                </c:pt>
                <c:pt idx="60">
                  <c:v>20.833333333333332</c:v>
                </c:pt>
                <c:pt idx="61">
                  <c:v>21</c:v>
                </c:pt>
                <c:pt idx="62">
                  <c:v>21</c:v>
                </c:pt>
                <c:pt idx="63">
                  <c:v>21.25</c:v>
                </c:pt>
                <c:pt idx="64">
                  <c:v>21.5</c:v>
                </c:pt>
                <c:pt idx="65">
                  <c:v>21.666666666666668</c:v>
                </c:pt>
                <c:pt idx="66">
                  <c:v>21.75</c:v>
                </c:pt>
                <c:pt idx="67">
                  <c:v>22</c:v>
                </c:pt>
                <c:pt idx="68">
                  <c:v>22</c:v>
                </c:pt>
                <c:pt idx="69">
                  <c:v>22.333333333333332</c:v>
                </c:pt>
                <c:pt idx="70">
                  <c:v>22.5</c:v>
                </c:pt>
                <c:pt idx="71">
                  <c:v>22.75</c:v>
                </c:pt>
                <c:pt idx="72">
                  <c:v>23</c:v>
                </c:pt>
                <c:pt idx="73">
                  <c:v>23</c:v>
                </c:pt>
                <c:pt idx="74">
                  <c:v>23.5</c:v>
                </c:pt>
                <c:pt idx="75">
                  <c:v>23.5</c:v>
                </c:pt>
                <c:pt idx="76">
                  <c:v>23.5</c:v>
                </c:pt>
                <c:pt idx="77">
                  <c:v>23.75</c:v>
                </c:pt>
                <c:pt idx="78">
                  <c:v>23.833333333333332</c:v>
                </c:pt>
                <c:pt idx="79">
                  <c:v>24</c:v>
                </c:pt>
                <c:pt idx="80">
                  <c:v>24</c:v>
                </c:pt>
                <c:pt idx="81">
                  <c:v>24</c:v>
                </c:pt>
                <c:pt idx="82">
                  <c:v>24.349999999999998</c:v>
                </c:pt>
                <c:pt idx="83">
                  <c:v>24.5</c:v>
                </c:pt>
                <c:pt idx="84">
                  <c:v>25</c:v>
                </c:pt>
                <c:pt idx="85">
                  <c:v>25</c:v>
                </c:pt>
                <c:pt idx="86">
                  <c:v>25</c:v>
                </c:pt>
                <c:pt idx="87">
                  <c:v>25</c:v>
                </c:pt>
                <c:pt idx="88">
                  <c:v>25</c:v>
                </c:pt>
                <c:pt idx="89">
                  <c:v>25.75</c:v>
                </c:pt>
                <c:pt idx="90">
                  <c:v>25.8</c:v>
                </c:pt>
                <c:pt idx="91">
                  <c:v>25.833333333333332</c:v>
                </c:pt>
                <c:pt idx="92">
                  <c:v>26</c:v>
                </c:pt>
                <c:pt idx="93">
                  <c:v>26</c:v>
                </c:pt>
                <c:pt idx="94">
                  <c:v>26.916666666666668</c:v>
                </c:pt>
                <c:pt idx="95">
                  <c:v>27.083333333333332</c:v>
                </c:pt>
                <c:pt idx="96">
                  <c:v>27.583333333333332</c:v>
                </c:pt>
                <c:pt idx="97">
                  <c:v>28</c:v>
                </c:pt>
                <c:pt idx="98">
                  <c:v>28</c:v>
                </c:pt>
                <c:pt idx="99">
                  <c:v>28.166666666666668</c:v>
                </c:pt>
                <c:pt idx="100">
                  <c:v>28.333333333333332</c:v>
                </c:pt>
                <c:pt idx="101">
                  <c:v>28.5</c:v>
                </c:pt>
                <c:pt idx="102">
                  <c:v>28.833333333333332</c:v>
                </c:pt>
                <c:pt idx="103">
                  <c:v>28.95</c:v>
                </c:pt>
                <c:pt idx="104">
                  <c:v>29</c:v>
                </c:pt>
                <c:pt idx="105">
                  <c:v>29</c:v>
                </c:pt>
                <c:pt idx="106">
                  <c:v>29.333333333333332</c:v>
                </c:pt>
                <c:pt idx="107">
                  <c:v>29.5</c:v>
                </c:pt>
                <c:pt idx="108">
                  <c:v>29.5</c:v>
                </c:pt>
                <c:pt idx="109">
                  <c:v>29.75</c:v>
                </c:pt>
                <c:pt idx="110">
                  <c:v>29.78</c:v>
                </c:pt>
                <c:pt idx="111">
                  <c:v>30</c:v>
                </c:pt>
                <c:pt idx="112">
                  <c:v>30</c:v>
                </c:pt>
                <c:pt idx="113">
                  <c:v>30</c:v>
                </c:pt>
                <c:pt idx="114">
                  <c:v>30</c:v>
                </c:pt>
                <c:pt idx="115">
                  <c:v>30</c:v>
                </c:pt>
                <c:pt idx="116">
                  <c:v>30</c:v>
                </c:pt>
                <c:pt idx="117">
                  <c:v>30</c:v>
                </c:pt>
                <c:pt idx="118">
                  <c:v>30</c:v>
                </c:pt>
                <c:pt idx="119">
                  <c:v>30</c:v>
                </c:pt>
                <c:pt idx="120">
                  <c:v>30</c:v>
                </c:pt>
                <c:pt idx="121">
                  <c:v>30.25</c:v>
                </c:pt>
                <c:pt idx="122">
                  <c:v>30.349999999999998</c:v>
                </c:pt>
                <c:pt idx="123">
                  <c:v>30.5</c:v>
                </c:pt>
                <c:pt idx="124">
                  <c:v>31</c:v>
                </c:pt>
                <c:pt idx="125">
                  <c:v>31</c:v>
                </c:pt>
                <c:pt idx="126">
                  <c:v>31.25</c:v>
                </c:pt>
                <c:pt idx="127">
                  <c:v>31.5</c:v>
                </c:pt>
                <c:pt idx="128">
                  <c:v>31.583333333333332</c:v>
                </c:pt>
                <c:pt idx="129">
                  <c:v>32.5</c:v>
                </c:pt>
                <c:pt idx="130">
                  <c:v>33</c:v>
                </c:pt>
                <c:pt idx="131">
                  <c:v>33</c:v>
                </c:pt>
                <c:pt idx="132">
                  <c:v>33.5</c:v>
                </c:pt>
                <c:pt idx="133">
                  <c:v>33.699999999999996</c:v>
                </c:pt>
                <c:pt idx="134">
                  <c:v>34.083333333333336</c:v>
                </c:pt>
                <c:pt idx="135">
                  <c:v>34.11</c:v>
                </c:pt>
                <c:pt idx="136">
                  <c:v>34.5</c:v>
                </c:pt>
                <c:pt idx="137">
                  <c:v>35</c:v>
                </c:pt>
                <c:pt idx="138">
                  <c:v>35</c:v>
                </c:pt>
                <c:pt idx="139">
                  <c:v>35</c:v>
                </c:pt>
                <c:pt idx="140">
                  <c:v>35</c:v>
                </c:pt>
                <c:pt idx="141">
                  <c:v>35</c:v>
                </c:pt>
                <c:pt idx="142">
                  <c:v>35</c:v>
                </c:pt>
                <c:pt idx="143">
                  <c:v>35.199999999999996</c:v>
                </c:pt>
                <c:pt idx="144">
                  <c:v>35.4</c:v>
                </c:pt>
                <c:pt idx="145">
                  <c:v>35.5</c:v>
                </c:pt>
                <c:pt idx="146">
                  <c:v>35.5</c:v>
                </c:pt>
                <c:pt idx="147">
                  <c:v>35.75</c:v>
                </c:pt>
                <c:pt idx="148">
                  <c:v>36</c:v>
                </c:pt>
                <c:pt idx="149">
                  <c:v>36</c:v>
                </c:pt>
                <c:pt idx="150">
                  <c:v>36</c:v>
                </c:pt>
                <c:pt idx="151">
                  <c:v>36</c:v>
                </c:pt>
                <c:pt idx="152">
                  <c:v>36.4</c:v>
                </c:pt>
                <c:pt idx="153">
                  <c:v>37</c:v>
                </c:pt>
                <c:pt idx="154">
                  <c:v>37.65</c:v>
                </c:pt>
                <c:pt idx="155">
                  <c:v>37.65</c:v>
                </c:pt>
                <c:pt idx="156">
                  <c:v>37.699999999999996</c:v>
                </c:pt>
                <c:pt idx="157">
                  <c:v>37.833333333333336</c:v>
                </c:pt>
                <c:pt idx="158">
                  <c:v>38</c:v>
                </c:pt>
                <c:pt idx="159">
                  <c:v>38.25</c:v>
                </c:pt>
                <c:pt idx="160">
                  <c:v>38.5</c:v>
                </c:pt>
                <c:pt idx="161">
                  <c:v>38.583333333333336</c:v>
                </c:pt>
                <c:pt idx="162">
                  <c:v>39.300000000000004</c:v>
                </c:pt>
                <c:pt idx="163">
                  <c:v>39.5</c:v>
                </c:pt>
                <c:pt idx="164">
                  <c:v>39.5</c:v>
                </c:pt>
                <c:pt idx="165">
                  <c:v>40</c:v>
                </c:pt>
                <c:pt idx="166">
                  <c:v>40</c:v>
                </c:pt>
                <c:pt idx="167">
                  <c:v>40</c:v>
                </c:pt>
                <c:pt idx="168">
                  <c:v>40</c:v>
                </c:pt>
                <c:pt idx="169">
                  <c:v>40</c:v>
                </c:pt>
                <c:pt idx="170">
                  <c:v>40</c:v>
                </c:pt>
                <c:pt idx="171">
                  <c:v>40.300000000000004</c:v>
                </c:pt>
                <c:pt idx="172">
                  <c:v>40.5</c:v>
                </c:pt>
                <c:pt idx="173">
                  <c:v>41.25</c:v>
                </c:pt>
                <c:pt idx="174">
                  <c:v>41.583333333333336</c:v>
                </c:pt>
                <c:pt idx="175">
                  <c:v>41.666666666666664</c:v>
                </c:pt>
                <c:pt idx="176">
                  <c:v>41.666666666666664</c:v>
                </c:pt>
                <c:pt idx="177">
                  <c:v>41.833333333333336</c:v>
                </c:pt>
                <c:pt idx="178">
                  <c:v>42</c:v>
                </c:pt>
                <c:pt idx="179">
                  <c:v>42</c:v>
                </c:pt>
                <c:pt idx="180">
                  <c:v>42.5</c:v>
                </c:pt>
                <c:pt idx="181">
                  <c:v>43.59</c:v>
                </c:pt>
                <c:pt idx="182">
                  <c:v>44.6</c:v>
                </c:pt>
                <c:pt idx="183">
                  <c:v>45</c:v>
                </c:pt>
                <c:pt idx="184">
                  <c:v>45</c:v>
                </c:pt>
                <c:pt idx="185">
                  <c:v>45</c:v>
                </c:pt>
                <c:pt idx="186">
                  <c:v>45</c:v>
                </c:pt>
                <c:pt idx="187">
                  <c:v>45</c:v>
                </c:pt>
                <c:pt idx="188">
                  <c:v>45</c:v>
                </c:pt>
                <c:pt idx="189">
                  <c:v>46</c:v>
                </c:pt>
                <c:pt idx="190">
                  <c:v>47</c:v>
                </c:pt>
                <c:pt idx="191">
                  <c:v>47</c:v>
                </c:pt>
                <c:pt idx="192">
                  <c:v>47.5</c:v>
                </c:pt>
                <c:pt idx="193">
                  <c:v>47.5</c:v>
                </c:pt>
                <c:pt idx="194">
                  <c:v>47.75</c:v>
                </c:pt>
                <c:pt idx="195">
                  <c:v>48.580000000000005</c:v>
                </c:pt>
                <c:pt idx="196">
                  <c:v>48.666666666666664</c:v>
                </c:pt>
                <c:pt idx="197">
                  <c:v>48.75</c:v>
                </c:pt>
                <c:pt idx="198">
                  <c:v>50</c:v>
                </c:pt>
                <c:pt idx="199">
                  <c:v>50.35</c:v>
                </c:pt>
                <c:pt idx="200">
                  <c:v>50.419999999999995</c:v>
                </c:pt>
                <c:pt idx="201">
                  <c:v>50.5</c:v>
                </c:pt>
                <c:pt idx="202">
                  <c:v>51.47</c:v>
                </c:pt>
                <c:pt idx="203">
                  <c:v>51.833333333333336</c:v>
                </c:pt>
                <c:pt idx="204">
                  <c:v>52</c:v>
                </c:pt>
                <c:pt idx="205">
                  <c:v>52</c:v>
                </c:pt>
                <c:pt idx="206">
                  <c:v>52.9</c:v>
                </c:pt>
                <c:pt idx="207">
                  <c:v>53.1</c:v>
                </c:pt>
                <c:pt idx="208">
                  <c:v>55.774999999999999</c:v>
                </c:pt>
                <c:pt idx="209">
                  <c:v>56.333333333333336</c:v>
                </c:pt>
                <c:pt idx="210">
                  <c:v>57</c:v>
                </c:pt>
                <c:pt idx="211">
                  <c:v>57</c:v>
                </c:pt>
                <c:pt idx="212">
                  <c:v>57.916666666666664</c:v>
                </c:pt>
                <c:pt idx="213">
                  <c:v>58.166666666666664</c:v>
                </c:pt>
                <c:pt idx="214">
                  <c:v>58.666666666666664</c:v>
                </c:pt>
                <c:pt idx="215">
                  <c:v>60</c:v>
                </c:pt>
                <c:pt idx="216">
                  <c:v>62</c:v>
                </c:pt>
                <c:pt idx="217">
                  <c:v>64.583333333333329</c:v>
                </c:pt>
                <c:pt idx="218">
                  <c:v>65</c:v>
                </c:pt>
                <c:pt idx="219">
                  <c:v>67.649999999999991</c:v>
                </c:pt>
                <c:pt idx="220">
                  <c:v>69</c:v>
                </c:pt>
                <c:pt idx="221">
                  <c:v>69.37</c:v>
                </c:pt>
                <c:pt idx="222">
                  <c:v>70.3</c:v>
                </c:pt>
                <c:pt idx="223">
                  <c:v>82.75</c:v>
                </c:pt>
                <c:pt idx="224">
                  <c:v>102.05</c:v>
                </c:pt>
              </c:numCache>
            </c:numRef>
          </c:yVal>
          <c:smooth val="0"/>
          <c:extLst>
            <c:ext xmlns:c16="http://schemas.microsoft.com/office/drawing/2014/chart" uri="{C3380CC4-5D6E-409C-BE32-E72D297353CC}">
              <c16:uniqueId val="{00000000-4C1C-43C0-9B6A-BE6E9E09973A}"/>
            </c:ext>
          </c:extLst>
        </c:ser>
        <c:ser>
          <c:idx val="1"/>
          <c:order val="1"/>
          <c:tx>
            <c:v>500 - 1,000</c:v>
          </c:tx>
          <c:spPr>
            <a:ln w="19050" cap="rnd">
              <a:solidFill>
                <a:schemeClr val="accent2"/>
              </a:solidFill>
              <a:round/>
            </a:ln>
            <a:effectLst/>
          </c:spPr>
          <c:marker>
            <c:symbol val="none"/>
          </c:marker>
          <c:xVal>
            <c:numRef>
              <c:f>'Wastewater Costs'!$H$3:$H$125</c:f>
              <c:numCache>
                <c:formatCode>General</c:formatCode>
                <c:ptCount val="123"/>
                <c:pt idx="0">
                  <c:v>0</c:v>
                </c:pt>
                <c:pt idx="1">
                  <c:v>8.1967213114754103E-3</c:v>
                </c:pt>
                <c:pt idx="2">
                  <c:v>1.6393442622950821E-2</c:v>
                </c:pt>
                <c:pt idx="3">
                  <c:v>2.4590163934426229E-2</c:v>
                </c:pt>
                <c:pt idx="4">
                  <c:v>3.2786885245901641E-2</c:v>
                </c:pt>
                <c:pt idx="5">
                  <c:v>4.0983606557377053E-2</c:v>
                </c:pt>
                <c:pt idx="6">
                  <c:v>4.9180327868852465E-2</c:v>
                </c:pt>
                <c:pt idx="7">
                  <c:v>5.7377049180327877E-2</c:v>
                </c:pt>
                <c:pt idx="8">
                  <c:v>6.5573770491803282E-2</c:v>
                </c:pt>
                <c:pt idx="9">
                  <c:v>7.3770491803278687E-2</c:v>
                </c:pt>
                <c:pt idx="10">
                  <c:v>8.1967213114754092E-2</c:v>
                </c:pt>
                <c:pt idx="11">
                  <c:v>9.0163934426229497E-2</c:v>
                </c:pt>
                <c:pt idx="12">
                  <c:v>9.8360655737704902E-2</c:v>
                </c:pt>
                <c:pt idx="13">
                  <c:v>0.10655737704918031</c:v>
                </c:pt>
                <c:pt idx="14">
                  <c:v>0.11475409836065571</c:v>
                </c:pt>
                <c:pt idx="15">
                  <c:v>0.12295081967213112</c:v>
                </c:pt>
                <c:pt idx="16">
                  <c:v>0.13114754098360654</c:v>
                </c:pt>
                <c:pt idx="17">
                  <c:v>0.13934426229508196</c:v>
                </c:pt>
                <c:pt idx="18">
                  <c:v>0.14754098360655737</c:v>
                </c:pt>
                <c:pt idx="19">
                  <c:v>0.15573770491803279</c:v>
                </c:pt>
                <c:pt idx="20">
                  <c:v>0.16393442622950821</c:v>
                </c:pt>
                <c:pt idx="21">
                  <c:v>0.17213114754098363</c:v>
                </c:pt>
                <c:pt idx="22">
                  <c:v>0.18032786885245905</c:v>
                </c:pt>
                <c:pt idx="23">
                  <c:v>0.18852459016393447</c:v>
                </c:pt>
                <c:pt idx="24">
                  <c:v>0.19672131147540989</c:v>
                </c:pt>
                <c:pt idx="25">
                  <c:v>0.20491803278688531</c:v>
                </c:pt>
                <c:pt idx="26">
                  <c:v>0.21311475409836073</c:v>
                </c:pt>
                <c:pt idx="27">
                  <c:v>0.22131147540983614</c:v>
                </c:pt>
                <c:pt idx="28">
                  <c:v>0.22950819672131156</c:v>
                </c:pt>
                <c:pt idx="29">
                  <c:v>0.23770491803278698</c:v>
                </c:pt>
                <c:pt idx="30">
                  <c:v>0.2459016393442624</c:v>
                </c:pt>
                <c:pt idx="31">
                  <c:v>0.25409836065573782</c:v>
                </c:pt>
                <c:pt idx="32">
                  <c:v>0.26229508196721324</c:v>
                </c:pt>
                <c:pt idx="33">
                  <c:v>0.27049180327868866</c:v>
                </c:pt>
                <c:pt idx="34">
                  <c:v>0.27868852459016408</c:v>
                </c:pt>
                <c:pt idx="35">
                  <c:v>0.2868852459016395</c:v>
                </c:pt>
                <c:pt idx="36">
                  <c:v>0.29508196721311492</c:v>
                </c:pt>
                <c:pt idx="37">
                  <c:v>0.30327868852459033</c:v>
                </c:pt>
                <c:pt idx="38">
                  <c:v>0.31147540983606575</c:v>
                </c:pt>
                <c:pt idx="39">
                  <c:v>0.31967213114754117</c:v>
                </c:pt>
                <c:pt idx="40">
                  <c:v>0.32786885245901659</c:v>
                </c:pt>
                <c:pt idx="41">
                  <c:v>0.33606557377049201</c:v>
                </c:pt>
                <c:pt idx="42">
                  <c:v>0.34426229508196743</c:v>
                </c:pt>
                <c:pt idx="43">
                  <c:v>0.35245901639344285</c:v>
                </c:pt>
                <c:pt idx="44">
                  <c:v>0.36065573770491827</c:v>
                </c:pt>
                <c:pt idx="45">
                  <c:v>0.36885245901639369</c:v>
                </c:pt>
                <c:pt idx="46">
                  <c:v>0.3770491803278691</c:v>
                </c:pt>
                <c:pt idx="47">
                  <c:v>0.38524590163934452</c:v>
                </c:pt>
                <c:pt idx="48">
                  <c:v>0.39344262295081994</c:v>
                </c:pt>
                <c:pt idx="49">
                  <c:v>0.40163934426229536</c:v>
                </c:pt>
                <c:pt idx="50">
                  <c:v>0.40983606557377078</c:v>
                </c:pt>
                <c:pt idx="51">
                  <c:v>0.4180327868852462</c:v>
                </c:pt>
                <c:pt idx="52">
                  <c:v>0.42622950819672162</c:v>
                </c:pt>
                <c:pt idx="53">
                  <c:v>0.43442622950819704</c:v>
                </c:pt>
                <c:pt idx="54">
                  <c:v>0.44262295081967246</c:v>
                </c:pt>
                <c:pt idx="55">
                  <c:v>0.45081967213114787</c:v>
                </c:pt>
                <c:pt idx="56">
                  <c:v>0.45901639344262329</c:v>
                </c:pt>
                <c:pt idx="57">
                  <c:v>0.46721311475409871</c:v>
                </c:pt>
                <c:pt idx="58">
                  <c:v>0.47540983606557413</c:v>
                </c:pt>
                <c:pt idx="59">
                  <c:v>0.48360655737704955</c:v>
                </c:pt>
                <c:pt idx="60">
                  <c:v>0.49180327868852497</c:v>
                </c:pt>
                <c:pt idx="61">
                  <c:v>0.50000000000000033</c:v>
                </c:pt>
                <c:pt idx="62">
                  <c:v>0.50819672131147575</c:v>
                </c:pt>
                <c:pt idx="63">
                  <c:v>0.51639344262295117</c:v>
                </c:pt>
                <c:pt idx="64">
                  <c:v>0.52459016393442659</c:v>
                </c:pt>
                <c:pt idx="65">
                  <c:v>0.53278688524590201</c:v>
                </c:pt>
                <c:pt idx="66">
                  <c:v>0.54098360655737743</c:v>
                </c:pt>
                <c:pt idx="67">
                  <c:v>0.54918032786885285</c:v>
                </c:pt>
                <c:pt idx="68">
                  <c:v>0.55737704918032827</c:v>
                </c:pt>
                <c:pt idx="69">
                  <c:v>0.56557377049180368</c:v>
                </c:pt>
                <c:pt idx="70">
                  <c:v>0.5737704918032791</c:v>
                </c:pt>
                <c:pt idx="71">
                  <c:v>0.58196721311475452</c:v>
                </c:pt>
                <c:pt idx="72">
                  <c:v>0.59016393442622994</c:v>
                </c:pt>
                <c:pt idx="73">
                  <c:v>0.59836065573770536</c:v>
                </c:pt>
                <c:pt idx="74">
                  <c:v>0.60655737704918078</c:v>
                </c:pt>
                <c:pt idx="75">
                  <c:v>0.6147540983606562</c:v>
                </c:pt>
                <c:pt idx="76">
                  <c:v>0.62295081967213162</c:v>
                </c:pt>
                <c:pt idx="77">
                  <c:v>0.63114754098360704</c:v>
                </c:pt>
                <c:pt idx="78">
                  <c:v>0.63934426229508245</c:v>
                </c:pt>
                <c:pt idx="79">
                  <c:v>0.64754098360655787</c:v>
                </c:pt>
                <c:pt idx="80">
                  <c:v>0.65573770491803329</c:v>
                </c:pt>
                <c:pt idx="81">
                  <c:v>0.66393442622950871</c:v>
                </c:pt>
                <c:pt idx="82">
                  <c:v>0.67213114754098413</c:v>
                </c:pt>
                <c:pt idx="83">
                  <c:v>0.68032786885245955</c:v>
                </c:pt>
                <c:pt idx="84">
                  <c:v>0.68852459016393497</c:v>
                </c:pt>
                <c:pt idx="85">
                  <c:v>0.69672131147541039</c:v>
                </c:pt>
                <c:pt idx="86">
                  <c:v>0.70491803278688581</c:v>
                </c:pt>
                <c:pt idx="87">
                  <c:v>0.71311475409836123</c:v>
                </c:pt>
                <c:pt idx="88">
                  <c:v>0.72131147540983664</c:v>
                </c:pt>
                <c:pt idx="89">
                  <c:v>0.72950819672131206</c:v>
                </c:pt>
                <c:pt idx="90">
                  <c:v>0.73770491803278748</c:v>
                </c:pt>
                <c:pt idx="91">
                  <c:v>0.7459016393442629</c:v>
                </c:pt>
                <c:pt idx="92">
                  <c:v>0.75409836065573832</c:v>
                </c:pt>
                <c:pt idx="93">
                  <c:v>0.76229508196721374</c:v>
                </c:pt>
                <c:pt idx="94">
                  <c:v>0.77049180327868916</c:v>
                </c:pt>
                <c:pt idx="95">
                  <c:v>0.77868852459016458</c:v>
                </c:pt>
                <c:pt idx="96">
                  <c:v>0.78688524590164</c:v>
                </c:pt>
                <c:pt idx="97">
                  <c:v>0.79508196721311541</c:v>
                </c:pt>
                <c:pt idx="98">
                  <c:v>0.80327868852459083</c:v>
                </c:pt>
                <c:pt idx="99">
                  <c:v>0.81147540983606625</c:v>
                </c:pt>
                <c:pt idx="100">
                  <c:v>0.81967213114754167</c:v>
                </c:pt>
                <c:pt idx="101">
                  <c:v>0.82786885245901709</c:v>
                </c:pt>
                <c:pt idx="102">
                  <c:v>0.83606557377049251</c:v>
                </c:pt>
                <c:pt idx="103">
                  <c:v>0.84426229508196793</c:v>
                </c:pt>
                <c:pt idx="104">
                  <c:v>0.85245901639344335</c:v>
                </c:pt>
                <c:pt idx="105">
                  <c:v>0.86065573770491877</c:v>
                </c:pt>
                <c:pt idx="106">
                  <c:v>0.86885245901639419</c:v>
                </c:pt>
                <c:pt idx="107">
                  <c:v>0.8770491803278696</c:v>
                </c:pt>
                <c:pt idx="108">
                  <c:v>0.88524590163934502</c:v>
                </c:pt>
                <c:pt idx="109">
                  <c:v>0.89344262295082044</c:v>
                </c:pt>
                <c:pt idx="110">
                  <c:v>0.90163934426229586</c:v>
                </c:pt>
                <c:pt idx="111">
                  <c:v>0.90983606557377128</c:v>
                </c:pt>
                <c:pt idx="112">
                  <c:v>0.9180327868852467</c:v>
                </c:pt>
                <c:pt idx="113">
                  <c:v>0.92622950819672212</c:v>
                </c:pt>
                <c:pt idx="114">
                  <c:v>0.93442622950819754</c:v>
                </c:pt>
                <c:pt idx="115">
                  <c:v>0.94262295081967296</c:v>
                </c:pt>
                <c:pt idx="116">
                  <c:v>0.95081967213114837</c:v>
                </c:pt>
                <c:pt idx="117">
                  <c:v>0.95901639344262379</c:v>
                </c:pt>
                <c:pt idx="118">
                  <c:v>0.96721311475409921</c:v>
                </c:pt>
                <c:pt idx="119">
                  <c:v>0.97540983606557463</c:v>
                </c:pt>
                <c:pt idx="120">
                  <c:v>0.98360655737705005</c:v>
                </c:pt>
                <c:pt idx="121">
                  <c:v>0.99180327868852547</c:v>
                </c:pt>
                <c:pt idx="122">
                  <c:v>1.0000000000000009</c:v>
                </c:pt>
              </c:numCache>
            </c:numRef>
          </c:xVal>
          <c:yVal>
            <c:numRef>
              <c:f>'Wastewater Costs'!$L$3:$L$125</c:f>
              <c:numCache>
                <c:formatCode>General</c:formatCode>
                <c:ptCount val="123"/>
                <c:pt idx="0">
                  <c:v>8.1666666666666661</c:v>
                </c:pt>
                <c:pt idx="1">
                  <c:v>8.3333333333333339</c:v>
                </c:pt>
                <c:pt idx="2">
                  <c:v>9.6</c:v>
                </c:pt>
                <c:pt idx="3">
                  <c:v>10</c:v>
                </c:pt>
                <c:pt idx="4">
                  <c:v>10</c:v>
                </c:pt>
                <c:pt idx="5">
                  <c:v>11</c:v>
                </c:pt>
                <c:pt idx="6">
                  <c:v>11.25</c:v>
                </c:pt>
                <c:pt idx="7">
                  <c:v>12</c:v>
                </c:pt>
                <c:pt idx="8">
                  <c:v>12.75</c:v>
                </c:pt>
                <c:pt idx="9">
                  <c:v>13.295833333333334</c:v>
                </c:pt>
                <c:pt idx="10">
                  <c:v>13.333333333333334</c:v>
                </c:pt>
                <c:pt idx="11">
                  <c:v>14</c:v>
                </c:pt>
                <c:pt idx="12">
                  <c:v>14.333333333333334</c:v>
                </c:pt>
                <c:pt idx="13">
                  <c:v>15</c:v>
                </c:pt>
                <c:pt idx="14">
                  <c:v>16</c:v>
                </c:pt>
                <c:pt idx="15">
                  <c:v>16.5</c:v>
                </c:pt>
                <c:pt idx="16">
                  <c:v>16.93</c:v>
                </c:pt>
                <c:pt idx="17">
                  <c:v>17.5</c:v>
                </c:pt>
                <c:pt idx="18">
                  <c:v>19</c:v>
                </c:pt>
                <c:pt idx="19">
                  <c:v>20</c:v>
                </c:pt>
                <c:pt idx="20">
                  <c:v>20</c:v>
                </c:pt>
                <c:pt idx="21">
                  <c:v>20</c:v>
                </c:pt>
                <c:pt idx="22">
                  <c:v>20.083333333333332</c:v>
                </c:pt>
                <c:pt idx="23">
                  <c:v>21</c:v>
                </c:pt>
                <c:pt idx="24">
                  <c:v>21</c:v>
                </c:pt>
                <c:pt idx="25">
                  <c:v>22</c:v>
                </c:pt>
                <c:pt idx="26">
                  <c:v>22.150000000000002</c:v>
                </c:pt>
                <c:pt idx="27">
                  <c:v>22.5</c:v>
                </c:pt>
                <c:pt idx="28">
                  <c:v>23.25</c:v>
                </c:pt>
                <c:pt idx="29">
                  <c:v>23.83</c:v>
                </c:pt>
                <c:pt idx="30">
                  <c:v>24.3</c:v>
                </c:pt>
                <c:pt idx="31">
                  <c:v>25</c:v>
                </c:pt>
                <c:pt idx="32">
                  <c:v>25</c:v>
                </c:pt>
                <c:pt idx="33">
                  <c:v>25</c:v>
                </c:pt>
                <c:pt idx="34">
                  <c:v>25.25</c:v>
                </c:pt>
                <c:pt idx="35">
                  <c:v>25.25</c:v>
                </c:pt>
                <c:pt idx="36">
                  <c:v>25.75</c:v>
                </c:pt>
                <c:pt idx="37">
                  <c:v>25.833333333333332</c:v>
                </c:pt>
                <c:pt idx="38">
                  <c:v>26</c:v>
                </c:pt>
                <c:pt idx="39">
                  <c:v>26</c:v>
                </c:pt>
                <c:pt idx="40">
                  <c:v>26.083333333333332</c:v>
                </c:pt>
                <c:pt idx="41">
                  <c:v>26.5</c:v>
                </c:pt>
                <c:pt idx="42">
                  <c:v>27</c:v>
                </c:pt>
                <c:pt idx="43">
                  <c:v>27.5</c:v>
                </c:pt>
                <c:pt idx="44">
                  <c:v>28.900000000000002</c:v>
                </c:pt>
                <c:pt idx="45">
                  <c:v>29.0625</c:v>
                </c:pt>
                <c:pt idx="46">
                  <c:v>29.5</c:v>
                </c:pt>
                <c:pt idx="47">
                  <c:v>30</c:v>
                </c:pt>
                <c:pt idx="48">
                  <c:v>31.13</c:v>
                </c:pt>
                <c:pt idx="49">
                  <c:v>31.28</c:v>
                </c:pt>
                <c:pt idx="50">
                  <c:v>31.5</c:v>
                </c:pt>
                <c:pt idx="51">
                  <c:v>31.666666666666668</c:v>
                </c:pt>
                <c:pt idx="52">
                  <c:v>32</c:v>
                </c:pt>
                <c:pt idx="53">
                  <c:v>32.25</c:v>
                </c:pt>
                <c:pt idx="54">
                  <c:v>32.333333333333336</c:v>
                </c:pt>
                <c:pt idx="55">
                  <c:v>32.5</c:v>
                </c:pt>
                <c:pt idx="56">
                  <c:v>33.300000000000004</c:v>
                </c:pt>
                <c:pt idx="57">
                  <c:v>33.5</c:v>
                </c:pt>
                <c:pt idx="58">
                  <c:v>34</c:v>
                </c:pt>
                <c:pt idx="59">
                  <c:v>34.199999999999996</c:v>
                </c:pt>
                <c:pt idx="60">
                  <c:v>34.25</c:v>
                </c:pt>
                <c:pt idx="61">
                  <c:v>34.83</c:v>
                </c:pt>
                <c:pt idx="62">
                  <c:v>35</c:v>
                </c:pt>
                <c:pt idx="63">
                  <c:v>35</c:v>
                </c:pt>
                <c:pt idx="64">
                  <c:v>35</c:v>
                </c:pt>
                <c:pt idx="65">
                  <c:v>35.04</c:v>
                </c:pt>
                <c:pt idx="66">
                  <c:v>35.166666666666664</c:v>
                </c:pt>
                <c:pt idx="67">
                  <c:v>35.276666666666664</c:v>
                </c:pt>
                <c:pt idx="68">
                  <c:v>35.300000000000004</c:v>
                </c:pt>
                <c:pt idx="69">
                  <c:v>36</c:v>
                </c:pt>
                <c:pt idx="70">
                  <c:v>36</c:v>
                </c:pt>
                <c:pt idx="71">
                  <c:v>36.056666666666665</c:v>
                </c:pt>
                <c:pt idx="72">
                  <c:v>36.25</c:v>
                </c:pt>
                <c:pt idx="73">
                  <c:v>36.35</c:v>
                </c:pt>
                <c:pt idx="74">
                  <c:v>36.5</c:v>
                </c:pt>
                <c:pt idx="75">
                  <c:v>37</c:v>
                </c:pt>
                <c:pt idx="76">
                  <c:v>37</c:v>
                </c:pt>
                <c:pt idx="77">
                  <c:v>37.4</c:v>
                </c:pt>
                <c:pt idx="78">
                  <c:v>37.5</c:v>
                </c:pt>
                <c:pt idx="79">
                  <c:v>38</c:v>
                </c:pt>
                <c:pt idx="80">
                  <c:v>38.076666666666668</c:v>
                </c:pt>
                <c:pt idx="81">
                  <c:v>38.083333333333336</c:v>
                </c:pt>
                <c:pt idx="82">
                  <c:v>38.75</c:v>
                </c:pt>
                <c:pt idx="83">
                  <c:v>39.4</c:v>
                </c:pt>
                <c:pt idx="84">
                  <c:v>40.083333333333336</c:v>
                </c:pt>
                <c:pt idx="85">
                  <c:v>40.5</c:v>
                </c:pt>
                <c:pt idx="86">
                  <c:v>40.5</c:v>
                </c:pt>
                <c:pt idx="87">
                  <c:v>40.666666666666664</c:v>
                </c:pt>
                <c:pt idx="88">
                  <c:v>41</c:v>
                </c:pt>
                <c:pt idx="89">
                  <c:v>41</c:v>
                </c:pt>
                <c:pt idx="90">
                  <c:v>41.53</c:v>
                </c:pt>
                <c:pt idx="91">
                  <c:v>41.583333333333336</c:v>
                </c:pt>
                <c:pt idx="92">
                  <c:v>41.6</c:v>
                </c:pt>
                <c:pt idx="93">
                  <c:v>42</c:v>
                </c:pt>
                <c:pt idx="94">
                  <c:v>42</c:v>
                </c:pt>
                <c:pt idx="95">
                  <c:v>43.4</c:v>
                </c:pt>
                <c:pt idx="96">
                  <c:v>44.35</c:v>
                </c:pt>
                <c:pt idx="97">
                  <c:v>44.416666666666664</c:v>
                </c:pt>
                <c:pt idx="98">
                  <c:v>45.02</c:v>
                </c:pt>
                <c:pt idx="99">
                  <c:v>45.25</c:v>
                </c:pt>
                <c:pt idx="100">
                  <c:v>45.4</c:v>
                </c:pt>
                <c:pt idx="101">
                  <c:v>45.5</c:v>
                </c:pt>
                <c:pt idx="102">
                  <c:v>46</c:v>
                </c:pt>
                <c:pt idx="103">
                  <c:v>46</c:v>
                </c:pt>
                <c:pt idx="104">
                  <c:v>46.25</c:v>
                </c:pt>
                <c:pt idx="105">
                  <c:v>46.949999999999996</c:v>
                </c:pt>
                <c:pt idx="106">
                  <c:v>48.083333333333336</c:v>
                </c:pt>
                <c:pt idx="107">
                  <c:v>48.6</c:v>
                </c:pt>
                <c:pt idx="108">
                  <c:v>49</c:v>
                </c:pt>
                <c:pt idx="109">
                  <c:v>49</c:v>
                </c:pt>
                <c:pt idx="110">
                  <c:v>49.75</c:v>
                </c:pt>
                <c:pt idx="111">
                  <c:v>50.02</c:v>
                </c:pt>
                <c:pt idx="112">
                  <c:v>54.139999999999993</c:v>
                </c:pt>
                <c:pt idx="113">
                  <c:v>56</c:v>
                </c:pt>
                <c:pt idx="114">
                  <c:v>56</c:v>
                </c:pt>
                <c:pt idx="115">
                  <c:v>57.800000000000004</c:v>
                </c:pt>
                <c:pt idx="116">
                  <c:v>58</c:v>
                </c:pt>
                <c:pt idx="117">
                  <c:v>61.25</c:v>
                </c:pt>
                <c:pt idx="118">
                  <c:v>61.449999999999996</c:v>
                </c:pt>
                <c:pt idx="119">
                  <c:v>72</c:v>
                </c:pt>
                <c:pt idx="120">
                  <c:v>73.44</c:v>
                </c:pt>
                <c:pt idx="121">
                  <c:v>76.100000000000009</c:v>
                </c:pt>
                <c:pt idx="122">
                  <c:v>78.916666666666671</c:v>
                </c:pt>
              </c:numCache>
            </c:numRef>
          </c:yVal>
          <c:smooth val="0"/>
          <c:extLst>
            <c:ext xmlns:c16="http://schemas.microsoft.com/office/drawing/2014/chart" uri="{C3380CC4-5D6E-409C-BE32-E72D297353CC}">
              <c16:uniqueId val="{00000001-4C1C-43C0-9B6A-BE6E9E09973A}"/>
            </c:ext>
          </c:extLst>
        </c:ser>
        <c:ser>
          <c:idx val="2"/>
          <c:order val="2"/>
          <c:tx>
            <c:v>1,000 - 2,500</c:v>
          </c:tx>
          <c:spPr>
            <a:ln w="25400" cap="rnd">
              <a:solidFill>
                <a:srgbClr val="00B050"/>
              </a:solidFill>
              <a:prstDash val="dashDot"/>
              <a:round/>
            </a:ln>
            <a:effectLst/>
          </c:spPr>
          <c:marker>
            <c:symbol val="none"/>
          </c:marker>
          <c:xVal>
            <c:numRef>
              <c:f>'Wastewater Costs'!$M$3:$M$112</c:f>
              <c:numCache>
                <c:formatCode>General</c:formatCode>
                <c:ptCount val="110"/>
                <c:pt idx="0">
                  <c:v>0</c:v>
                </c:pt>
                <c:pt idx="1">
                  <c:v>9.1743119266055051E-3</c:v>
                </c:pt>
                <c:pt idx="2">
                  <c:v>1.834862385321101E-2</c:v>
                </c:pt>
                <c:pt idx="3">
                  <c:v>2.7522935779816515E-2</c:v>
                </c:pt>
                <c:pt idx="4">
                  <c:v>3.669724770642202E-2</c:v>
                </c:pt>
                <c:pt idx="5">
                  <c:v>4.5871559633027525E-2</c:v>
                </c:pt>
                <c:pt idx="6">
                  <c:v>5.5045871559633031E-2</c:v>
                </c:pt>
                <c:pt idx="7">
                  <c:v>6.4220183486238536E-2</c:v>
                </c:pt>
                <c:pt idx="8">
                  <c:v>7.3394495412844041E-2</c:v>
                </c:pt>
                <c:pt idx="9">
                  <c:v>8.2568807339449546E-2</c:v>
                </c:pt>
                <c:pt idx="10">
                  <c:v>9.1743119266055051E-2</c:v>
                </c:pt>
                <c:pt idx="11">
                  <c:v>0.10091743119266056</c:v>
                </c:pt>
                <c:pt idx="12">
                  <c:v>0.11009174311926606</c:v>
                </c:pt>
                <c:pt idx="13">
                  <c:v>0.11926605504587157</c:v>
                </c:pt>
                <c:pt idx="14">
                  <c:v>0.12844036697247707</c:v>
                </c:pt>
                <c:pt idx="15">
                  <c:v>0.13761467889908258</c:v>
                </c:pt>
                <c:pt idx="16">
                  <c:v>0.14678899082568808</c:v>
                </c:pt>
                <c:pt idx="17">
                  <c:v>0.15596330275229359</c:v>
                </c:pt>
                <c:pt idx="18">
                  <c:v>0.16513761467889909</c:v>
                </c:pt>
                <c:pt idx="19">
                  <c:v>0.1743119266055046</c:v>
                </c:pt>
                <c:pt idx="20">
                  <c:v>0.1834862385321101</c:v>
                </c:pt>
                <c:pt idx="21">
                  <c:v>0.19266055045871561</c:v>
                </c:pt>
                <c:pt idx="22">
                  <c:v>0.20183486238532111</c:v>
                </c:pt>
                <c:pt idx="23">
                  <c:v>0.21100917431192662</c:v>
                </c:pt>
                <c:pt idx="24">
                  <c:v>0.22018348623853212</c:v>
                </c:pt>
                <c:pt idx="25">
                  <c:v>0.22935779816513763</c:v>
                </c:pt>
                <c:pt idx="26">
                  <c:v>0.23853211009174313</c:v>
                </c:pt>
                <c:pt idx="27">
                  <c:v>0.24770642201834864</c:v>
                </c:pt>
                <c:pt idx="28">
                  <c:v>0.25688073394495414</c:v>
                </c:pt>
                <c:pt idx="29">
                  <c:v>0.26605504587155965</c:v>
                </c:pt>
                <c:pt idx="30">
                  <c:v>0.27522935779816515</c:v>
                </c:pt>
                <c:pt idx="31">
                  <c:v>0.28440366972477066</c:v>
                </c:pt>
                <c:pt idx="32">
                  <c:v>0.29357798165137616</c:v>
                </c:pt>
                <c:pt idx="33">
                  <c:v>0.30275229357798167</c:v>
                </c:pt>
                <c:pt idx="34">
                  <c:v>0.31192660550458717</c:v>
                </c:pt>
                <c:pt idx="35">
                  <c:v>0.32110091743119268</c:v>
                </c:pt>
                <c:pt idx="36">
                  <c:v>0.33027522935779818</c:v>
                </c:pt>
                <c:pt idx="37">
                  <c:v>0.33944954128440369</c:v>
                </c:pt>
                <c:pt idx="38">
                  <c:v>0.34862385321100919</c:v>
                </c:pt>
                <c:pt idx="39">
                  <c:v>0.3577981651376147</c:v>
                </c:pt>
                <c:pt idx="40">
                  <c:v>0.3669724770642202</c:v>
                </c:pt>
                <c:pt idx="41">
                  <c:v>0.37614678899082571</c:v>
                </c:pt>
                <c:pt idx="42">
                  <c:v>0.38532110091743121</c:v>
                </c:pt>
                <c:pt idx="43">
                  <c:v>0.39449541284403672</c:v>
                </c:pt>
                <c:pt idx="44">
                  <c:v>0.40366972477064222</c:v>
                </c:pt>
                <c:pt idx="45">
                  <c:v>0.41284403669724773</c:v>
                </c:pt>
                <c:pt idx="46">
                  <c:v>0.42201834862385323</c:v>
                </c:pt>
                <c:pt idx="47">
                  <c:v>0.43119266055045874</c:v>
                </c:pt>
                <c:pt idx="48">
                  <c:v>0.44036697247706424</c:v>
                </c:pt>
                <c:pt idx="49">
                  <c:v>0.44954128440366975</c:v>
                </c:pt>
                <c:pt idx="50">
                  <c:v>0.45871559633027525</c:v>
                </c:pt>
                <c:pt idx="51">
                  <c:v>0.46788990825688076</c:v>
                </c:pt>
                <c:pt idx="52">
                  <c:v>0.47706422018348627</c:v>
                </c:pt>
                <c:pt idx="53">
                  <c:v>0.48623853211009177</c:v>
                </c:pt>
                <c:pt idx="54">
                  <c:v>0.49541284403669728</c:v>
                </c:pt>
                <c:pt idx="55">
                  <c:v>0.50458715596330284</c:v>
                </c:pt>
                <c:pt idx="56">
                  <c:v>0.51376146788990829</c:v>
                </c:pt>
                <c:pt idx="57">
                  <c:v>0.52293577981651373</c:v>
                </c:pt>
                <c:pt idx="58">
                  <c:v>0.53211009174311918</c:v>
                </c:pt>
                <c:pt idx="59">
                  <c:v>0.54128440366972463</c:v>
                </c:pt>
                <c:pt idx="60">
                  <c:v>0.55045871559633008</c:v>
                </c:pt>
                <c:pt idx="61">
                  <c:v>0.55963302752293553</c:v>
                </c:pt>
                <c:pt idx="62">
                  <c:v>0.56880733944954098</c:v>
                </c:pt>
                <c:pt idx="63">
                  <c:v>0.57798165137614643</c:v>
                </c:pt>
                <c:pt idx="64">
                  <c:v>0.58715596330275188</c:v>
                </c:pt>
                <c:pt idx="65">
                  <c:v>0.59633027522935733</c:v>
                </c:pt>
                <c:pt idx="66">
                  <c:v>0.60550458715596278</c:v>
                </c:pt>
                <c:pt idx="67">
                  <c:v>0.61467889908256823</c:v>
                </c:pt>
                <c:pt idx="68">
                  <c:v>0.62385321100917368</c:v>
                </c:pt>
                <c:pt idx="69">
                  <c:v>0.63302752293577913</c:v>
                </c:pt>
                <c:pt idx="70">
                  <c:v>0.64220183486238458</c:v>
                </c:pt>
                <c:pt idx="71">
                  <c:v>0.65137614678899003</c:v>
                </c:pt>
                <c:pt idx="72">
                  <c:v>0.66055045871559548</c:v>
                </c:pt>
                <c:pt idx="73">
                  <c:v>0.66972477064220093</c:v>
                </c:pt>
                <c:pt idx="74">
                  <c:v>0.67889908256880638</c:v>
                </c:pt>
                <c:pt idx="75">
                  <c:v>0.68807339449541183</c:v>
                </c:pt>
                <c:pt idx="76">
                  <c:v>0.69724770642201728</c:v>
                </c:pt>
                <c:pt idx="77">
                  <c:v>0.70642201834862273</c:v>
                </c:pt>
                <c:pt idx="78">
                  <c:v>0.71559633027522818</c:v>
                </c:pt>
                <c:pt idx="79">
                  <c:v>0.72477064220183363</c:v>
                </c:pt>
                <c:pt idx="80">
                  <c:v>0.73394495412843908</c:v>
                </c:pt>
                <c:pt idx="81">
                  <c:v>0.74311926605504453</c:v>
                </c:pt>
                <c:pt idx="82">
                  <c:v>0.75229357798164997</c:v>
                </c:pt>
                <c:pt idx="83">
                  <c:v>0.76146788990825542</c:v>
                </c:pt>
                <c:pt idx="84">
                  <c:v>0.77064220183486087</c:v>
                </c:pt>
                <c:pt idx="85">
                  <c:v>0.77981651376146632</c:v>
                </c:pt>
                <c:pt idx="86">
                  <c:v>0.78899082568807177</c:v>
                </c:pt>
                <c:pt idx="87">
                  <c:v>0.79816513761467722</c:v>
                </c:pt>
                <c:pt idx="88">
                  <c:v>0.80733944954128267</c:v>
                </c:pt>
                <c:pt idx="89">
                  <c:v>0.81651376146788812</c:v>
                </c:pt>
                <c:pt idx="90">
                  <c:v>0.82568807339449357</c:v>
                </c:pt>
                <c:pt idx="91">
                  <c:v>0.83486238532109902</c:v>
                </c:pt>
                <c:pt idx="92">
                  <c:v>0.84403669724770447</c:v>
                </c:pt>
                <c:pt idx="93">
                  <c:v>0.85321100917430992</c:v>
                </c:pt>
                <c:pt idx="94">
                  <c:v>0.86238532110091537</c:v>
                </c:pt>
                <c:pt idx="95">
                  <c:v>0.87155963302752082</c:v>
                </c:pt>
                <c:pt idx="96">
                  <c:v>0.88073394495412627</c:v>
                </c:pt>
                <c:pt idx="97">
                  <c:v>0.88990825688073172</c:v>
                </c:pt>
                <c:pt idx="98">
                  <c:v>0.89908256880733717</c:v>
                </c:pt>
                <c:pt idx="99">
                  <c:v>0.90825688073394262</c:v>
                </c:pt>
                <c:pt idx="100">
                  <c:v>0.91743119266054807</c:v>
                </c:pt>
                <c:pt idx="101">
                  <c:v>0.92660550458715352</c:v>
                </c:pt>
                <c:pt idx="102">
                  <c:v>0.93577981651375897</c:v>
                </c:pt>
                <c:pt idx="103">
                  <c:v>0.94495412844036442</c:v>
                </c:pt>
                <c:pt idx="104">
                  <c:v>0.95412844036696987</c:v>
                </c:pt>
                <c:pt idx="105">
                  <c:v>0.96330275229357532</c:v>
                </c:pt>
                <c:pt idx="106">
                  <c:v>0.97247706422018076</c:v>
                </c:pt>
                <c:pt idx="107">
                  <c:v>0.98165137614678621</c:v>
                </c:pt>
                <c:pt idx="108">
                  <c:v>0.99082568807339166</c:v>
                </c:pt>
                <c:pt idx="109">
                  <c:v>0.99999999999999711</c:v>
                </c:pt>
              </c:numCache>
            </c:numRef>
          </c:xVal>
          <c:yVal>
            <c:numRef>
              <c:f>'Wastewater Costs'!$Q$3:$Q$112</c:f>
              <c:numCache>
                <c:formatCode>General</c:formatCode>
                <c:ptCount val="110"/>
                <c:pt idx="0">
                  <c:v>12.5</c:v>
                </c:pt>
                <c:pt idx="1">
                  <c:v>14</c:v>
                </c:pt>
                <c:pt idx="2">
                  <c:v>14.94</c:v>
                </c:pt>
                <c:pt idx="3">
                  <c:v>15</c:v>
                </c:pt>
                <c:pt idx="4">
                  <c:v>15.75</c:v>
                </c:pt>
                <c:pt idx="5">
                  <c:v>16.643333333333334</c:v>
                </c:pt>
                <c:pt idx="6">
                  <c:v>17</c:v>
                </c:pt>
                <c:pt idx="7">
                  <c:v>17.03</c:v>
                </c:pt>
                <c:pt idx="8">
                  <c:v>18.099999999999998</c:v>
                </c:pt>
                <c:pt idx="9">
                  <c:v>18.400000000000002</c:v>
                </c:pt>
                <c:pt idx="10">
                  <c:v>18.916666666666668</c:v>
                </c:pt>
                <c:pt idx="11">
                  <c:v>19.5</c:v>
                </c:pt>
                <c:pt idx="12">
                  <c:v>19.7</c:v>
                </c:pt>
                <c:pt idx="13">
                  <c:v>19.79</c:v>
                </c:pt>
                <c:pt idx="14">
                  <c:v>20</c:v>
                </c:pt>
                <c:pt idx="15">
                  <c:v>20</c:v>
                </c:pt>
                <c:pt idx="16">
                  <c:v>20.52</c:v>
                </c:pt>
                <c:pt idx="17">
                  <c:v>22.150000000000002</c:v>
                </c:pt>
                <c:pt idx="18">
                  <c:v>22.166666666666668</c:v>
                </c:pt>
                <c:pt idx="19">
                  <c:v>22.5</c:v>
                </c:pt>
                <c:pt idx="20">
                  <c:v>22.599999999999998</c:v>
                </c:pt>
                <c:pt idx="21">
                  <c:v>23</c:v>
                </c:pt>
                <c:pt idx="22">
                  <c:v>23.11</c:v>
                </c:pt>
                <c:pt idx="23">
                  <c:v>23.23</c:v>
                </c:pt>
                <c:pt idx="24">
                  <c:v>23.333333333333332</c:v>
                </c:pt>
                <c:pt idx="25">
                  <c:v>23.889166666666668</c:v>
                </c:pt>
                <c:pt idx="26">
                  <c:v>24.064166666666665</c:v>
                </c:pt>
                <c:pt idx="27">
                  <c:v>24.166666666666668</c:v>
                </c:pt>
                <c:pt idx="28">
                  <c:v>25</c:v>
                </c:pt>
                <c:pt idx="29">
                  <c:v>25.25</c:v>
                </c:pt>
                <c:pt idx="30">
                  <c:v>26</c:v>
                </c:pt>
                <c:pt idx="31">
                  <c:v>27</c:v>
                </c:pt>
                <c:pt idx="32">
                  <c:v>27.75</c:v>
                </c:pt>
                <c:pt idx="33">
                  <c:v>27.916666666666668</c:v>
                </c:pt>
                <c:pt idx="34">
                  <c:v>28</c:v>
                </c:pt>
                <c:pt idx="35">
                  <c:v>28.416666666666668</c:v>
                </c:pt>
                <c:pt idx="36">
                  <c:v>28.48</c:v>
                </c:pt>
                <c:pt idx="37">
                  <c:v>29.166666666666668</c:v>
                </c:pt>
                <c:pt idx="38">
                  <c:v>29.349999999999998</c:v>
                </c:pt>
                <c:pt idx="39">
                  <c:v>29.75</c:v>
                </c:pt>
                <c:pt idx="40">
                  <c:v>29.75</c:v>
                </c:pt>
                <c:pt idx="41">
                  <c:v>30</c:v>
                </c:pt>
                <c:pt idx="42">
                  <c:v>30.14</c:v>
                </c:pt>
                <c:pt idx="43">
                  <c:v>30.439999999999998</c:v>
                </c:pt>
                <c:pt idx="44">
                  <c:v>32.19</c:v>
                </c:pt>
                <c:pt idx="45">
                  <c:v>32.5</c:v>
                </c:pt>
                <c:pt idx="46">
                  <c:v>32.5</c:v>
                </c:pt>
                <c:pt idx="47">
                  <c:v>33.333333333333336</c:v>
                </c:pt>
                <c:pt idx="48">
                  <c:v>34</c:v>
                </c:pt>
                <c:pt idx="49">
                  <c:v>34.300000000000004</c:v>
                </c:pt>
                <c:pt idx="50">
                  <c:v>34.333333333333336</c:v>
                </c:pt>
                <c:pt idx="51">
                  <c:v>34.416666666666664</c:v>
                </c:pt>
                <c:pt idx="52">
                  <c:v>34.550000000000004</c:v>
                </c:pt>
                <c:pt idx="53">
                  <c:v>34.75</c:v>
                </c:pt>
                <c:pt idx="54">
                  <c:v>34.949999999999996</c:v>
                </c:pt>
                <c:pt idx="55">
                  <c:v>35</c:v>
                </c:pt>
                <c:pt idx="56">
                  <c:v>35.5</c:v>
                </c:pt>
                <c:pt idx="57">
                  <c:v>36</c:v>
                </c:pt>
                <c:pt idx="58">
                  <c:v>36.5</c:v>
                </c:pt>
                <c:pt idx="59">
                  <c:v>36.833333333333336</c:v>
                </c:pt>
                <c:pt idx="60">
                  <c:v>36.94</c:v>
                </c:pt>
                <c:pt idx="61">
                  <c:v>36.94</c:v>
                </c:pt>
                <c:pt idx="62">
                  <c:v>36.949999999999996</c:v>
                </c:pt>
                <c:pt idx="63">
                  <c:v>37</c:v>
                </c:pt>
                <c:pt idx="64">
                  <c:v>37.5</c:v>
                </c:pt>
                <c:pt idx="65">
                  <c:v>37.76</c:v>
                </c:pt>
                <c:pt idx="66">
                  <c:v>39.020000000000003</c:v>
                </c:pt>
                <c:pt idx="67">
                  <c:v>39.270000000000003</c:v>
                </c:pt>
                <c:pt idx="68">
                  <c:v>39.6</c:v>
                </c:pt>
                <c:pt idx="69">
                  <c:v>40</c:v>
                </c:pt>
                <c:pt idx="70">
                  <c:v>41</c:v>
                </c:pt>
                <c:pt idx="71">
                  <c:v>41.03</c:v>
                </c:pt>
                <c:pt idx="72">
                  <c:v>41.666666666666664</c:v>
                </c:pt>
                <c:pt idx="73">
                  <c:v>41.833333333333336</c:v>
                </c:pt>
                <c:pt idx="74">
                  <c:v>42.833333333333336</c:v>
                </c:pt>
                <c:pt idx="75">
                  <c:v>43.083333333333336</c:v>
                </c:pt>
                <c:pt idx="76">
                  <c:v>43.300000000000004</c:v>
                </c:pt>
                <c:pt idx="77">
                  <c:v>44</c:v>
                </c:pt>
                <c:pt idx="78">
                  <c:v>45.15</c:v>
                </c:pt>
                <c:pt idx="79">
                  <c:v>45.300000000000004</c:v>
                </c:pt>
                <c:pt idx="80">
                  <c:v>46</c:v>
                </c:pt>
                <c:pt idx="81">
                  <c:v>46</c:v>
                </c:pt>
                <c:pt idx="82">
                  <c:v>46.064166666666665</c:v>
                </c:pt>
                <c:pt idx="83">
                  <c:v>46.5</c:v>
                </c:pt>
                <c:pt idx="84">
                  <c:v>46.791666666666664</c:v>
                </c:pt>
                <c:pt idx="85">
                  <c:v>47.5</c:v>
                </c:pt>
                <c:pt idx="86">
                  <c:v>47.75</c:v>
                </c:pt>
                <c:pt idx="87">
                  <c:v>48.82</c:v>
                </c:pt>
                <c:pt idx="88">
                  <c:v>49.879999999999995</c:v>
                </c:pt>
                <c:pt idx="89">
                  <c:v>50.15</c:v>
                </c:pt>
                <c:pt idx="90">
                  <c:v>50.25</c:v>
                </c:pt>
                <c:pt idx="91">
                  <c:v>51.5</c:v>
                </c:pt>
                <c:pt idx="92">
                  <c:v>51.85916666666666</c:v>
                </c:pt>
                <c:pt idx="93">
                  <c:v>54.25</c:v>
                </c:pt>
                <c:pt idx="94">
                  <c:v>54.949999999999996</c:v>
                </c:pt>
                <c:pt idx="95">
                  <c:v>56.25</c:v>
                </c:pt>
                <c:pt idx="96">
                  <c:v>57.75</c:v>
                </c:pt>
                <c:pt idx="97">
                  <c:v>58.51</c:v>
                </c:pt>
                <c:pt idx="98">
                  <c:v>58.583333333333336</c:v>
                </c:pt>
                <c:pt idx="99">
                  <c:v>60.449999999999996</c:v>
                </c:pt>
                <c:pt idx="100">
                  <c:v>64.55</c:v>
                </c:pt>
                <c:pt idx="101">
                  <c:v>66.37</c:v>
                </c:pt>
                <c:pt idx="102">
                  <c:v>68.25</c:v>
                </c:pt>
                <c:pt idx="103">
                  <c:v>70.760000000000005</c:v>
                </c:pt>
                <c:pt idx="104">
                  <c:v>71.55</c:v>
                </c:pt>
                <c:pt idx="105">
                  <c:v>71.916666666666671</c:v>
                </c:pt>
                <c:pt idx="106">
                  <c:v>72.45</c:v>
                </c:pt>
                <c:pt idx="107">
                  <c:v>75.66</c:v>
                </c:pt>
                <c:pt idx="108">
                  <c:v>77.3</c:v>
                </c:pt>
                <c:pt idx="109">
                  <c:v>96.899999999999991</c:v>
                </c:pt>
              </c:numCache>
            </c:numRef>
          </c:yVal>
          <c:smooth val="0"/>
          <c:extLst>
            <c:ext xmlns:c16="http://schemas.microsoft.com/office/drawing/2014/chart" uri="{C3380CC4-5D6E-409C-BE32-E72D297353CC}">
              <c16:uniqueId val="{00000002-4C1C-43C0-9B6A-BE6E9E09973A}"/>
            </c:ext>
          </c:extLst>
        </c:ser>
        <c:ser>
          <c:idx val="3"/>
          <c:order val="3"/>
          <c:tx>
            <c:v>2,500 - 5,000</c:v>
          </c:tx>
          <c:spPr>
            <a:ln w="19050" cap="rnd">
              <a:solidFill>
                <a:schemeClr val="accent4"/>
              </a:solidFill>
              <a:round/>
            </a:ln>
            <a:effectLst/>
          </c:spPr>
          <c:marker>
            <c:symbol val="none"/>
          </c:marker>
          <c:xVal>
            <c:numRef>
              <c:f>'Wastewater Costs'!$R$3:$R$66</c:f>
              <c:numCache>
                <c:formatCode>General</c:formatCode>
                <c:ptCount val="64"/>
                <c:pt idx="0">
                  <c:v>0</c:v>
                </c:pt>
                <c:pt idx="1">
                  <c:v>1.5873015873015872E-2</c:v>
                </c:pt>
                <c:pt idx="2">
                  <c:v>3.1746031746031744E-2</c:v>
                </c:pt>
                <c:pt idx="3">
                  <c:v>4.7619047619047616E-2</c:v>
                </c:pt>
                <c:pt idx="4">
                  <c:v>6.3492063492063489E-2</c:v>
                </c:pt>
                <c:pt idx="5">
                  <c:v>7.9365079365079361E-2</c:v>
                </c:pt>
                <c:pt idx="6">
                  <c:v>9.5238095238095233E-2</c:v>
                </c:pt>
                <c:pt idx="7">
                  <c:v>0.1111111111111111</c:v>
                </c:pt>
                <c:pt idx="8">
                  <c:v>0.12698412698412698</c:v>
                </c:pt>
                <c:pt idx="9">
                  <c:v>0.14285714285714285</c:v>
                </c:pt>
                <c:pt idx="10">
                  <c:v>0.15873015873015872</c:v>
                </c:pt>
                <c:pt idx="11">
                  <c:v>0.17460317460317459</c:v>
                </c:pt>
                <c:pt idx="12">
                  <c:v>0.19047619047619047</c:v>
                </c:pt>
                <c:pt idx="13">
                  <c:v>0.20634920634920634</c:v>
                </c:pt>
                <c:pt idx="14">
                  <c:v>0.22222222222222221</c:v>
                </c:pt>
                <c:pt idx="15">
                  <c:v>0.23809523809523808</c:v>
                </c:pt>
                <c:pt idx="16">
                  <c:v>0.25396825396825395</c:v>
                </c:pt>
                <c:pt idx="17">
                  <c:v>0.26984126984126983</c:v>
                </c:pt>
                <c:pt idx="18">
                  <c:v>0.2857142857142857</c:v>
                </c:pt>
                <c:pt idx="19">
                  <c:v>0.30158730158730157</c:v>
                </c:pt>
                <c:pt idx="20">
                  <c:v>0.31746031746031744</c:v>
                </c:pt>
                <c:pt idx="21">
                  <c:v>0.33333333333333331</c:v>
                </c:pt>
                <c:pt idx="22">
                  <c:v>0.34920634920634919</c:v>
                </c:pt>
                <c:pt idx="23">
                  <c:v>0.36507936507936506</c:v>
                </c:pt>
                <c:pt idx="24">
                  <c:v>0.38095238095238093</c:v>
                </c:pt>
                <c:pt idx="25">
                  <c:v>0.3968253968253968</c:v>
                </c:pt>
                <c:pt idx="26">
                  <c:v>0.41269841269841268</c:v>
                </c:pt>
                <c:pt idx="27">
                  <c:v>0.42857142857142855</c:v>
                </c:pt>
                <c:pt idx="28">
                  <c:v>0.44444444444444442</c:v>
                </c:pt>
                <c:pt idx="29">
                  <c:v>0.46031746031746029</c:v>
                </c:pt>
                <c:pt idx="30">
                  <c:v>0.47619047619047616</c:v>
                </c:pt>
                <c:pt idx="31">
                  <c:v>0.49206349206349204</c:v>
                </c:pt>
                <c:pt idx="32">
                  <c:v>0.50793650793650791</c:v>
                </c:pt>
                <c:pt idx="33">
                  <c:v>0.52380952380952372</c:v>
                </c:pt>
                <c:pt idx="34">
                  <c:v>0.53968253968253954</c:v>
                </c:pt>
                <c:pt idx="35">
                  <c:v>0.55555555555555536</c:v>
                </c:pt>
                <c:pt idx="36">
                  <c:v>0.57142857142857117</c:v>
                </c:pt>
                <c:pt idx="37">
                  <c:v>0.58730158730158699</c:v>
                </c:pt>
                <c:pt idx="38">
                  <c:v>0.60317460317460281</c:v>
                </c:pt>
                <c:pt idx="39">
                  <c:v>0.61904761904761862</c:v>
                </c:pt>
                <c:pt idx="40">
                  <c:v>0.63492063492063444</c:v>
                </c:pt>
                <c:pt idx="41">
                  <c:v>0.65079365079365026</c:v>
                </c:pt>
                <c:pt idx="42">
                  <c:v>0.66666666666666607</c:v>
                </c:pt>
                <c:pt idx="43">
                  <c:v>0.68253968253968189</c:v>
                </c:pt>
                <c:pt idx="44">
                  <c:v>0.69841269841269771</c:v>
                </c:pt>
                <c:pt idx="45">
                  <c:v>0.71428571428571352</c:v>
                </c:pt>
                <c:pt idx="46">
                  <c:v>0.73015873015872934</c:v>
                </c:pt>
                <c:pt idx="47">
                  <c:v>0.74603174603174516</c:v>
                </c:pt>
                <c:pt idx="48">
                  <c:v>0.76190476190476097</c:v>
                </c:pt>
                <c:pt idx="49">
                  <c:v>0.77777777777777679</c:v>
                </c:pt>
                <c:pt idx="50">
                  <c:v>0.79365079365079261</c:v>
                </c:pt>
                <c:pt idx="51">
                  <c:v>0.80952380952380842</c:v>
                </c:pt>
                <c:pt idx="52">
                  <c:v>0.82539682539682424</c:v>
                </c:pt>
                <c:pt idx="53">
                  <c:v>0.84126984126984006</c:v>
                </c:pt>
                <c:pt idx="54">
                  <c:v>0.85714285714285587</c:v>
                </c:pt>
                <c:pt idx="55">
                  <c:v>0.87301587301587169</c:v>
                </c:pt>
                <c:pt idx="56">
                  <c:v>0.88888888888888751</c:v>
                </c:pt>
                <c:pt idx="57">
                  <c:v>0.90476190476190332</c:v>
                </c:pt>
                <c:pt idx="58">
                  <c:v>0.92063492063491914</c:v>
                </c:pt>
                <c:pt idx="59">
                  <c:v>0.93650793650793496</c:v>
                </c:pt>
                <c:pt idx="60">
                  <c:v>0.95238095238095077</c:v>
                </c:pt>
                <c:pt idx="61">
                  <c:v>0.96825396825396659</c:v>
                </c:pt>
                <c:pt idx="62">
                  <c:v>0.98412698412698241</c:v>
                </c:pt>
                <c:pt idx="63">
                  <c:v>0.99999999999999822</c:v>
                </c:pt>
              </c:numCache>
            </c:numRef>
          </c:xVal>
          <c:yVal>
            <c:numRef>
              <c:f>'Wastewater Costs'!$V$3:$V$66</c:f>
              <c:numCache>
                <c:formatCode>General</c:formatCode>
                <c:ptCount val="64"/>
                <c:pt idx="0">
                  <c:v>13.299999999999999</c:v>
                </c:pt>
                <c:pt idx="1">
                  <c:v>13.37</c:v>
                </c:pt>
                <c:pt idx="2">
                  <c:v>15.92</c:v>
                </c:pt>
                <c:pt idx="3">
                  <c:v>16.25</c:v>
                </c:pt>
                <c:pt idx="4">
                  <c:v>16.666666666666668</c:v>
                </c:pt>
                <c:pt idx="5">
                  <c:v>17.833333333333332</c:v>
                </c:pt>
                <c:pt idx="6">
                  <c:v>18.22</c:v>
                </c:pt>
                <c:pt idx="7">
                  <c:v>19.5</c:v>
                </c:pt>
                <c:pt idx="8">
                  <c:v>19.875</c:v>
                </c:pt>
                <c:pt idx="9">
                  <c:v>20.5</c:v>
                </c:pt>
                <c:pt idx="10">
                  <c:v>21.55</c:v>
                </c:pt>
                <c:pt idx="11">
                  <c:v>21.77</c:v>
                </c:pt>
                <c:pt idx="12">
                  <c:v>22.083333333333332</c:v>
                </c:pt>
                <c:pt idx="13">
                  <c:v>23.5</c:v>
                </c:pt>
                <c:pt idx="14">
                  <c:v>26.099999999999998</c:v>
                </c:pt>
                <c:pt idx="15">
                  <c:v>27.590833333333332</c:v>
                </c:pt>
                <c:pt idx="16">
                  <c:v>28.381666666666664</c:v>
                </c:pt>
                <c:pt idx="17">
                  <c:v>29.709999999999997</c:v>
                </c:pt>
                <c:pt idx="18">
                  <c:v>30.5</c:v>
                </c:pt>
                <c:pt idx="19">
                  <c:v>30.75</c:v>
                </c:pt>
                <c:pt idx="20">
                  <c:v>30.770833333333332</c:v>
                </c:pt>
                <c:pt idx="21">
                  <c:v>30.833333333333332</c:v>
                </c:pt>
                <c:pt idx="22">
                  <c:v>31.400000000000002</c:v>
                </c:pt>
                <c:pt idx="23">
                  <c:v>31.5</c:v>
                </c:pt>
                <c:pt idx="24">
                  <c:v>31.95</c:v>
                </c:pt>
                <c:pt idx="25">
                  <c:v>32.166666666666664</c:v>
                </c:pt>
                <c:pt idx="26">
                  <c:v>32.5</c:v>
                </c:pt>
                <c:pt idx="27">
                  <c:v>34.619999999999997</c:v>
                </c:pt>
                <c:pt idx="28">
                  <c:v>35.5</c:v>
                </c:pt>
                <c:pt idx="29">
                  <c:v>35.619999999999997</c:v>
                </c:pt>
                <c:pt idx="30">
                  <c:v>36.82</c:v>
                </c:pt>
                <c:pt idx="31">
                  <c:v>36.949999999999996</c:v>
                </c:pt>
                <c:pt idx="32">
                  <c:v>37.5</c:v>
                </c:pt>
                <c:pt idx="33">
                  <c:v>37.699999999999996</c:v>
                </c:pt>
                <c:pt idx="34">
                  <c:v>37.699999999999996</c:v>
                </c:pt>
                <c:pt idx="35">
                  <c:v>38.5</c:v>
                </c:pt>
                <c:pt idx="36">
                  <c:v>38.583333333333336</c:v>
                </c:pt>
                <c:pt idx="37">
                  <c:v>40.625</c:v>
                </c:pt>
                <c:pt idx="38">
                  <c:v>40.666666666666664</c:v>
                </c:pt>
                <c:pt idx="39">
                  <c:v>41.63</c:v>
                </c:pt>
                <c:pt idx="40">
                  <c:v>41.833333333333336</c:v>
                </c:pt>
                <c:pt idx="41">
                  <c:v>41.85</c:v>
                </c:pt>
                <c:pt idx="42">
                  <c:v>41.966666666666669</c:v>
                </c:pt>
                <c:pt idx="43">
                  <c:v>42</c:v>
                </c:pt>
                <c:pt idx="44">
                  <c:v>43.300000000000004</c:v>
                </c:pt>
                <c:pt idx="45">
                  <c:v>43.53</c:v>
                </c:pt>
                <c:pt idx="46">
                  <c:v>44.199999999999996</c:v>
                </c:pt>
                <c:pt idx="47">
                  <c:v>44.5</c:v>
                </c:pt>
                <c:pt idx="48">
                  <c:v>44.5</c:v>
                </c:pt>
                <c:pt idx="49">
                  <c:v>44.5</c:v>
                </c:pt>
                <c:pt idx="50">
                  <c:v>44.85</c:v>
                </c:pt>
                <c:pt idx="51">
                  <c:v>45.15</c:v>
                </c:pt>
                <c:pt idx="52">
                  <c:v>46</c:v>
                </c:pt>
                <c:pt idx="53">
                  <c:v>46.23</c:v>
                </c:pt>
                <c:pt idx="54">
                  <c:v>47.800000000000004</c:v>
                </c:pt>
                <c:pt idx="55">
                  <c:v>48.15</c:v>
                </c:pt>
                <c:pt idx="56">
                  <c:v>48.69</c:v>
                </c:pt>
                <c:pt idx="57">
                  <c:v>51</c:v>
                </c:pt>
                <c:pt idx="58">
                  <c:v>52.5</c:v>
                </c:pt>
                <c:pt idx="59">
                  <c:v>54.25</c:v>
                </c:pt>
                <c:pt idx="60">
                  <c:v>55.433333333333337</c:v>
                </c:pt>
                <c:pt idx="61">
                  <c:v>58.15</c:v>
                </c:pt>
                <c:pt idx="62">
                  <c:v>59.990833333333335</c:v>
                </c:pt>
                <c:pt idx="63">
                  <c:v>83</c:v>
                </c:pt>
              </c:numCache>
            </c:numRef>
          </c:yVal>
          <c:smooth val="0"/>
          <c:extLst>
            <c:ext xmlns:c16="http://schemas.microsoft.com/office/drawing/2014/chart" uri="{C3380CC4-5D6E-409C-BE32-E72D297353CC}">
              <c16:uniqueId val="{00000003-4C1C-43C0-9B6A-BE6E9E09973A}"/>
            </c:ext>
          </c:extLst>
        </c:ser>
        <c:ser>
          <c:idx val="4"/>
          <c:order val="4"/>
          <c:tx>
            <c:v>5,000 - 10,000</c:v>
          </c:tx>
          <c:spPr>
            <a:ln w="19050" cap="rnd">
              <a:solidFill>
                <a:schemeClr val="accent5"/>
              </a:solidFill>
              <a:prstDash val="sysDot"/>
              <a:round/>
            </a:ln>
            <a:effectLst/>
          </c:spPr>
          <c:marker>
            <c:symbol val="none"/>
          </c:marker>
          <c:xVal>
            <c:numRef>
              <c:f>'Wastewater Costs'!$W$3:$W$34</c:f>
              <c:numCache>
                <c:formatCode>General</c:formatCode>
                <c:ptCount val="32"/>
                <c:pt idx="0">
                  <c:v>0</c:v>
                </c:pt>
                <c:pt idx="1">
                  <c:v>3.2258064516129031E-2</c:v>
                </c:pt>
                <c:pt idx="2">
                  <c:v>6.4516129032258063E-2</c:v>
                </c:pt>
                <c:pt idx="3">
                  <c:v>9.6774193548387094E-2</c:v>
                </c:pt>
                <c:pt idx="4">
                  <c:v>0.12903225806451613</c:v>
                </c:pt>
                <c:pt idx="5">
                  <c:v>0.16129032258064516</c:v>
                </c:pt>
                <c:pt idx="6">
                  <c:v>0.19354838709677419</c:v>
                </c:pt>
                <c:pt idx="7">
                  <c:v>0.22580645161290322</c:v>
                </c:pt>
                <c:pt idx="8">
                  <c:v>0.25806451612903225</c:v>
                </c:pt>
                <c:pt idx="9">
                  <c:v>0.29032258064516125</c:v>
                </c:pt>
                <c:pt idx="10">
                  <c:v>0.32258064516129026</c:v>
                </c:pt>
                <c:pt idx="11">
                  <c:v>0.35483870967741926</c:v>
                </c:pt>
                <c:pt idx="12">
                  <c:v>0.38709677419354827</c:v>
                </c:pt>
                <c:pt idx="13">
                  <c:v>0.41935483870967727</c:v>
                </c:pt>
                <c:pt idx="14">
                  <c:v>0.45161290322580627</c:v>
                </c:pt>
                <c:pt idx="15">
                  <c:v>0.48387096774193528</c:v>
                </c:pt>
                <c:pt idx="16">
                  <c:v>0.51612903225806428</c:v>
                </c:pt>
                <c:pt idx="17">
                  <c:v>0.54838709677419328</c:v>
                </c:pt>
                <c:pt idx="18">
                  <c:v>0.58064516129032229</c:v>
                </c:pt>
                <c:pt idx="19">
                  <c:v>0.61290322580645129</c:v>
                </c:pt>
                <c:pt idx="20">
                  <c:v>0.64516129032258029</c:v>
                </c:pt>
                <c:pt idx="21">
                  <c:v>0.6774193548387093</c:v>
                </c:pt>
                <c:pt idx="22">
                  <c:v>0.7096774193548383</c:v>
                </c:pt>
                <c:pt idx="23">
                  <c:v>0.74193548387096731</c:v>
                </c:pt>
                <c:pt idx="24">
                  <c:v>0.77419354838709631</c:v>
                </c:pt>
                <c:pt idx="25">
                  <c:v>0.80645161290322531</c:v>
                </c:pt>
                <c:pt idx="26">
                  <c:v>0.83870967741935432</c:v>
                </c:pt>
                <c:pt idx="27">
                  <c:v>0.87096774193548332</c:v>
                </c:pt>
                <c:pt idx="28">
                  <c:v>0.90322580645161232</c:v>
                </c:pt>
                <c:pt idx="29">
                  <c:v>0.93548387096774133</c:v>
                </c:pt>
                <c:pt idx="30">
                  <c:v>0.96774193548387033</c:v>
                </c:pt>
                <c:pt idx="31">
                  <c:v>0.99999999999999933</c:v>
                </c:pt>
              </c:numCache>
            </c:numRef>
          </c:xVal>
          <c:yVal>
            <c:numRef>
              <c:f>'Wastewater Costs'!$AA$3:$AA$34</c:f>
              <c:numCache>
                <c:formatCode>General</c:formatCode>
                <c:ptCount val="32"/>
                <c:pt idx="0">
                  <c:v>10.248333333333333</c:v>
                </c:pt>
                <c:pt idx="1">
                  <c:v>11.25</c:v>
                </c:pt>
                <c:pt idx="2">
                  <c:v>16.284166666666668</c:v>
                </c:pt>
                <c:pt idx="3">
                  <c:v>18.71</c:v>
                </c:pt>
                <c:pt idx="4">
                  <c:v>21.29</c:v>
                </c:pt>
                <c:pt idx="5">
                  <c:v>23.25</c:v>
                </c:pt>
                <c:pt idx="6">
                  <c:v>23.45</c:v>
                </c:pt>
                <c:pt idx="7">
                  <c:v>24.025833333333335</c:v>
                </c:pt>
                <c:pt idx="8">
                  <c:v>24.885833333333334</c:v>
                </c:pt>
                <c:pt idx="9">
                  <c:v>27.75</c:v>
                </c:pt>
                <c:pt idx="10">
                  <c:v>29.516666666666666</c:v>
                </c:pt>
                <c:pt idx="11">
                  <c:v>31.22</c:v>
                </c:pt>
                <c:pt idx="12">
                  <c:v>31.583333333333332</c:v>
                </c:pt>
                <c:pt idx="13">
                  <c:v>32.287500000000001</c:v>
                </c:pt>
                <c:pt idx="14">
                  <c:v>32.949999999999996</c:v>
                </c:pt>
                <c:pt idx="15">
                  <c:v>34.75</c:v>
                </c:pt>
                <c:pt idx="16">
                  <c:v>38.62083333333333</c:v>
                </c:pt>
                <c:pt idx="17">
                  <c:v>39.081666666666671</c:v>
                </c:pt>
                <c:pt idx="18">
                  <c:v>40.75</c:v>
                </c:pt>
                <c:pt idx="19">
                  <c:v>41.463333333333331</c:v>
                </c:pt>
                <c:pt idx="20">
                  <c:v>44.889999999999993</c:v>
                </c:pt>
                <c:pt idx="21">
                  <c:v>46</c:v>
                </c:pt>
                <c:pt idx="22">
                  <c:v>46.110000000000007</c:v>
                </c:pt>
                <c:pt idx="23">
                  <c:v>50.333333333333336</c:v>
                </c:pt>
                <c:pt idx="24">
                  <c:v>54.31</c:v>
                </c:pt>
                <c:pt idx="25">
                  <c:v>57.44</c:v>
                </c:pt>
                <c:pt idx="26">
                  <c:v>61.31</c:v>
                </c:pt>
                <c:pt idx="27">
                  <c:v>62</c:v>
                </c:pt>
                <c:pt idx="28">
                  <c:v>74.166666666666671</c:v>
                </c:pt>
                <c:pt idx="29">
                  <c:v>79.959999999999994</c:v>
                </c:pt>
                <c:pt idx="30">
                  <c:v>83.333333333333329</c:v>
                </c:pt>
                <c:pt idx="31">
                  <c:v>88.333333333333329</c:v>
                </c:pt>
              </c:numCache>
            </c:numRef>
          </c:yVal>
          <c:smooth val="0"/>
          <c:extLst>
            <c:ext xmlns:c16="http://schemas.microsoft.com/office/drawing/2014/chart" uri="{C3380CC4-5D6E-409C-BE32-E72D297353CC}">
              <c16:uniqueId val="{00000004-4C1C-43C0-9B6A-BE6E9E09973A}"/>
            </c:ext>
          </c:extLst>
        </c:ser>
        <c:ser>
          <c:idx val="5"/>
          <c:order val="5"/>
          <c:tx>
            <c:v>10,000 - 25,000</c:v>
          </c:tx>
          <c:spPr>
            <a:ln w="19050" cap="rnd">
              <a:solidFill>
                <a:schemeClr val="accent6"/>
              </a:solidFill>
              <a:round/>
            </a:ln>
            <a:effectLst/>
          </c:spPr>
          <c:marker>
            <c:symbol val="none"/>
          </c:marker>
          <c:xVal>
            <c:numRef>
              <c:f>'Wastewater Costs'!$AB$3:$AB$29</c:f>
              <c:numCache>
                <c:formatCode>General</c:formatCode>
                <c:ptCount val="27"/>
                <c:pt idx="0">
                  <c:v>0</c:v>
                </c:pt>
                <c:pt idx="1">
                  <c:v>3.8461538461538464E-2</c:v>
                </c:pt>
                <c:pt idx="2">
                  <c:v>7.6923076923076927E-2</c:v>
                </c:pt>
                <c:pt idx="3">
                  <c:v>0.11538461538461539</c:v>
                </c:pt>
                <c:pt idx="4">
                  <c:v>0.15384615384615385</c:v>
                </c:pt>
                <c:pt idx="5">
                  <c:v>0.19230769230769232</c:v>
                </c:pt>
                <c:pt idx="6">
                  <c:v>0.23076923076923078</c:v>
                </c:pt>
                <c:pt idx="7">
                  <c:v>0.26923076923076927</c:v>
                </c:pt>
                <c:pt idx="8">
                  <c:v>0.30769230769230771</c:v>
                </c:pt>
                <c:pt idx="9">
                  <c:v>0.34615384615384615</c:v>
                </c:pt>
                <c:pt idx="10">
                  <c:v>0.38461538461538458</c:v>
                </c:pt>
                <c:pt idx="11">
                  <c:v>0.42307692307692302</c:v>
                </c:pt>
                <c:pt idx="12">
                  <c:v>0.46153846153846145</c:v>
                </c:pt>
                <c:pt idx="13">
                  <c:v>0.49999999999999989</c:v>
                </c:pt>
                <c:pt idx="14">
                  <c:v>0.53846153846153832</c:v>
                </c:pt>
                <c:pt idx="15">
                  <c:v>0.57692307692307676</c:v>
                </c:pt>
                <c:pt idx="16">
                  <c:v>0.6153846153846152</c:v>
                </c:pt>
                <c:pt idx="17">
                  <c:v>0.65384615384615363</c:v>
                </c:pt>
                <c:pt idx="18">
                  <c:v>0.69230769230769207</c:v>
                </c:pt>
                <c:pt idx="19">
                  <c:v>0.7307692307692305</c:v>
                </c:pt>
                <c:pt idx="20">
                  <c:v>0.76923076923076894</c:v>
                </c:pt>
                <c:pt idx="21">
                  <c:v>0.80769230769230738</c:v>
                </c:pt>
                <c:pt idx="22">
                  <c:v>0.84615384615384581</c:v>
                </c:pt>
                <c:pt idx="23">
                  <c:v>0.88461538461538425</c:v>
                </c:pt>
                <c:pt idx="24">
                  <c:v>0.92307692307692268</c:v>
                </c:pt>
                <c:pt idx="25">
                  <c:v>0.96153846153846112</c:v>
                </c:pt>
                <c:pt idx="26">
                  <c:v>0.99999999999999956</c:v>
                </c:pt>
              </c:numCache>
            </c:numRef>
          </c:xVal>
          <c:yVal>
            <c:numRef>
              <c:f>'Wastewater Costs'!$AF$3:$AF$29</c:f>
              <c:numCache>
                <c:formatCode>General</c:formatCode>
                <c:ptCount val="27"/>
                <c:pt idx="0">
                  <c:v>17.7</c:v>
                </c:pt>
                <c:pt idx="1">
                  <c:v>21</c:v>
                </c:pt>
                <c:pt idx="2">
                  <c:v>21.614999999999998</c:v>
                </c:pt>
                <c:pt idx="3">
                  <c:v>22.55</c:v>
                </c:pt>
                <c:pt idx="4">
                  <c:v>24.060000000000002</c:v>
                </c:pt>
                <c:pt idx="5">
                  <c:v>24.099999999999998</c:v>
                </c:pt>
                <c:pt idx="6">
                  <c:v>25.45</c:v>
                </c:pt>
                <c:pt idx="7">
                  <c:v>27.12</c:v>
                </c:pt>
                <c:pt idx="8">
                  <c:v>27.61</c:v>
                </c:pt>
                <c:pt idx="9">
                  <c:v>27.849999999999998</c:v>
                </c:pt>
                <c:pt idx="10">
                  <c:v>28.24</c:v>
                </c:pt>
                <c:pt idx="11">
                  <c:v>28.862500000000001</c:v>
                </c:pt>
                <c:pt idx="12">
                  <c:v>29.439999999999998</c:v>
                </c:pt>
                <c:pt idx="13">
                  <c:v>29.469166666666666</c:v>
                </c:pt>
                <c:pt idx="14">
                  <c:v>33.75</c:v>
                </c:pt>
                <c:pt idx="15">
                  <c:v>33.916666666666664</c:v>
                </c:pt>
                <c:pt idx="16">
                  <c:v>35</c:v>
                </c:pt>
                <c:pt idx="17">
                  <c:v>35.375</c:v>
                </c:pt>
                <c:pt idx="18">
                  <c:v>35.449999999999996</c:v>
                </c:pt>
                <c:pt idx="19">
                  <c:v>35.833333333333336</c:v>
                </c:pt>
                <c:pt idx="20">
                  <c:v>37.25</c:v>
                </c:pt>
                <c:pt idx="21">
                  <c:v>38.32</c:v>
                </c:pt>
                <c:pt idx="22">
                  <c:v>38.5</c:v>
                </c:pt>
                <c:pt idx="23">
                  <c:v>39.583333333333336</c:v>
                </c:pt>
                <c:pt idx="24">
                  <c:v>51.5</c:v>
                </c:pt>
                <c:pt idx="25">
                  <c:v>53.204166666666673</c:v>
                </c:pt>
                <c:pt idx="26">
                  <c:v>70.8</c:v>
                </c:pt>
              </c:numCache>
            </c:numRef>
          </c:yVal>
          <c:smooth val="0"/>
          <c:extLst>
            <c:ext xmlns:c16="http://schemas.microsoft.com/office/drawing/2014/chart" uri="{C3380CC4-5D6E-409C-BE32-E72D297353CC}">
              <c16:uniqueId val="{00000005-4C1C-43C0-9B6A-BE6E9E09973A}"/>
            </c:ext>
          </c:extLst>
        </c:ser>
        <c:ser>
          <c:idx val="6"/>
          <c:order val="6"/>
          <c:tx>
            <c:v>&gt; 25,000</c:v>
          </c:tx>
          <c:spPr>
            <a:ln w="28575" cap="rnd">
              <a:solidFill>
                <a:schemeClr val="accent1">
                  <a:lumMod val="60000"/>
                </a:schemeClr>
              </a:solidFill>
              <a:prstDash val="dash"/>
              <a:round/>
            </a:ln>
            <a:effectLst/>
          </c:spPr>
          <c:marker>
            <c:symbol val="none"/>
          </c:marker>
          <c:xVal>
            <c:numRef>
              <c:f>'Wastewater Costs'!$AG$3:$AG$9</c:f>
              <c:numCache>
                <c:formatCode>General</c:formatCode>
                <c:ptCount val="7"/>
                <c:pt idx="0">
                  <c:v>0</c:v>
                </c:pt>
                <c:pt idx="1">
                  <c:v>0.16666666666666666</c:v>
                </c:pt>
                <c:pt idx="2">
                  <c:v>0.33333333333333331</c:v>
                </c:pt>
                <c:pt idx="3">
                  <c:v>0.5</c:v>
                </c:pt>
                <c:pt idx="4">
                  <c:v>0.66666666666666663</c:v>
                </c:pt>
                <c:pt idx="5">
                  <c:v>0.83333333333333326</c:v>
                </c:pt>
                <c:pt idx="6">
                  <c:v>0.99999999999999989</c:v>
                </c:pt>
              </c:numCache>
            </c:numRef>
          </c:xVal>
          <c:yVal>
            <c:numRef>
              <c:f>'Wastewater Costs'!$AK$3:$AK$9</c:f>
              <c:numCache>
                <c:formatCode>General</c:formatCode>
                <c:ptCount val="7"/>
                <c:pt idx="0">
                  <c:v>16.416666666666668</c:v>
                </c:pt>
                <c:pt idx="1">
                  <c:v>19.57</c:v>
                </c:pt>
                <c:pt idx="2">
                  <c:v>22.583333333333332</c:v>
                </c:pt>
                <c:pt idx="3">
                  <c:v>27.453333333333333</c:v>
                </c:pt>
                <c:pt idx="4">
                  <c:v>27.925000000000001</c:v>
                </c:pt>
                <c:pt idx="5">
                  <c:v>31.717500000000001</c:v>
                </c:pt>
                <c:pt idx="6">
                  <c:v>42.69</c:v>
                </c:pt>
              </c:numCache>
            </c:numRef>
          </c:yVal>
          <c:smooth val="0"/>
          <c:extLst>
            <c:ext xmlns:c16="http://schemas.microsoft.com/office/drawing/2014/chart" uri="{C3380CC4-5D6E-409C-BE32-E72D297353CC}">
              <c16:uniqueId val="{00000006-4C1C-43C0-9B6A-BE6E9E09973A}"/>
            </c:ext>
          </c:extLst>
        </c:ser>
        <c:ser>
          <c:idx val="7"/>
          <c:order val="7"/>
          <c:tx>
            <c:v>Met Council Area</c:v>
          </c:tx>
          <c:spPr>
            <a:ln w="38100" cap="rnd">
              <a:solidFill>
                <a:srgbClr val="FF0000"/>
              </a:solidFill>
              <a:prstDash val="sysDash"/>
              <a:round/>
            </a:ln>
            <a:effectLst/>
          </c:spPr>
          <c:marker>
            <c:symbol val="none"/>
          </c:marker>
          <c:xVal>
            <c:numRef>
              <c:f>'Wastewater Costs'!$AL$3:$AL$102</c:f>
              <c:numCache>
                <c:formatCode>General</c:formatCode>
                <c:ptCount val="100"/>
                <c:pt idx="0">
                  <c:v>0</c:v>
                </c:pt>
                <c:pt idx="1">
                  <c:v>1.0101010101010102E-2</c:v>
                </c:pt>
                <c:pt idx="2">
                  <c:v>2.0202020202020204E-2</c:v>
                </c:pt>
                <c:pt idx="3">
                  <c:v>3.0303030303030304E-2</c:v>
                </c:pt>
                <c:pt idx="4">
                  <c:v>4.0404040404040407E-2</c:v>
                </c:pt>
                <c:pt idx="5">
                  <c:v>5.0505050505050511E-2</c:v>
                </c:pt>
                <c:pt idx="6">
                  <c:v>6.0606060606060615E-2</c:v>
                </c:pt>
                <c:pt idx="7">
                  <c:v>7.0707070707070718E-2</c:v>
                </c:pt>
                <c:pt idx="8">
                  <c:v>8.0808080808080815E-2</c:v>
                </c:pt>
                <c:pt idx="9">
                  <c:v>9.0909090909090912E-2</c:v>
                </c:pt>
                <c:pt idx="10">
                  <c:v>0.10101010101010101</c:v>
                </c:pt>
                <c:pt idx="11">
                  <c:v>0.1111111111111111</c:v>
                </c:pt>
                <c:pt idx="12">
                  <c:v>0.1212121212121212</c:v>
                </c:pt>
                <c:pt idx="13">
                  <c:v>0.1313131313131313</c:v>
                </c:pt>
                <c:pt idx="14">
                  <c:v>0.14141414141414141</c:v>
                </c:pt>
                <c:pt idx="15">
                  <c:v>0.15151515151515152</c:v>
                </c:pt>
                <c:pt idx="16">
                  <c:v>0.16161616161616163</c:v>
                </c:pt>
                <c:pt idx="17">
                  <c:v>0.17171717171717174</c:v>
                </c:pt>
                <c:pt idx="18">
                  <c:v>0.18181818181818185</c:v>
                </c:pt>
                <c:pt idx="19">
                  <c:v>0.19191919191919196</c:v>
                </c:pt>
                <c:pt idx="20">
                  <c:v>0.20202020202020207</c:v>
                </c:pt>
                <c:pt idx="21">
                  <c:v>0.21212121212121218</c:v>
                </c:pt>
                <c:pt idx="22">
                  <c:v>0.22222222222222229</c:v>
                </c:pt>
                <c:pt idx="23">
                  <c:v>0.2323232323232324</c:v>
                </c:pt>
                <c:pt idx="24">
                  <c:v>0.24242424242424251</c:v>
                </c:pt>
                <c:pt idx="25">
                  <c:v>0.2525252525252526</c:v>
                </c:pt>
                <c:pt idx="26">
                  <c:v>0.26262626262626271</c:v>
                </c:pt>
                <c:pt idx="27">
                  <c:v>0.27272727272727282</c:v>
                </c:pt>
                <c:pt idx="28">
                  <c:v>0.28282828282828293</c:v>
                </c:pt>
                <c:pt idx="29">
                  <c:v>0.29292929292929304</c:v>
                </c:pt>
                <c:pt idx="30">
                  <c:v>0.30303030303030315</c:v>
                </c:pt>
                <c:pt idx="31">
                  <c:v>0.31313131313131326</c:v>
                </c:pt>
                <c:pt idx="32">
                  <c:v>0.32323232323232337</c:v>
                </c:pt>
                <c:pt idx="33">
                  <c:v>0.33333333333333348</c:v>
                </c:pt>
                <c:pt idx="34">
                  <c:v>0.34343434343434359</c:v>
                </c:pt>
                <c:pt idx="35">
                  <c:v>0.3535353535353537</c:v>
                </c:pt>
                <c:pt idx="36">
                  <c:v>0.36363636363636381</c:v>
                </c:pt>
                <c:pt idx="37">
                  <c:v>0.37373737373737392</c:v>
                </c:pt>
                <c:pt idx="38">
                  <c:v>0.38383838383838403</c:v>
                </c:pt>
                <c:pt idx="39">
                  <c:v>0.39393939393939414</c:v>
                </c:pt>
                <c:pt idx="40">
                  <c:v>0.40404040404040426</c:v>
                </c:pt>
                <c:pt idx="41">
                  <c:v>0.41414141414141437</c:v>
                </c:pt>
                <c:pt idx="42">
                  <c:v>0.42424242424242448</c:v>
                </c:pt>
                <c:pt idx="43">
                  <c:v>0.43434343434343459</c:v>
                </c:pt>
                <c:pt idx="44">
                  <c:v>0.4444444444444447</c:v>
                </c:pt>
                <c:pt idx="45">
                  <c:v>0.45454545454545481</c:v>
                </c:pt>
                <c:pt idx="46">
                  <c:v>0.46464646464646492</c:v>
                </c:pt>
                <c:pt idx="47">
                  <c:v>0.47474747474747503</c:v>
                </c:pt>
                <c:pt idx="48">
                  <c:v>0.48484848484848514</c:v>
                </c:pt>
                <c:pt idx="49">
                  <c:v>0.49494949494949525</c:v>
                </c:pt>
                <c:pt idx="50">
                  <c:v>0.50505050505050531</c:v>
                </c:pt>
                <c:pt idx="51">
                  <c:v>0.51515151515151536</c:v>
                </c:pt>
                <c:pt idx="52">
                  <c:v>0.52525252525252542</c:v>
                </c:pt>
                <c:pt idx="53">
                  <c:v>0.53535353535353547</c:v>
                </c:pt>
                <c:pt idx="54">
                  <c:v>0.54545454545454553</c:v>
                </c:pt>
                <c:pt idx="55">
                  <c:v>0.55555555555555558</c:v>
                </c:pt>
                <c:pt idx="56">
                  <c:v>0.56565656565656564</c:v>
                </c:pt>
                <c:pt idx="57">
                  <c:v>0.57575757575757569</c:v>
                </c:pt>
                <c:pt idx="58">
                  <c:v>0.58585858585858575</c:v>
                </c:pt>
                <c:pt idx="59">
                  <c:v>0.5959595959595958</c:v>
                </c:pt>
                <c:pt idx="60">
                  <c:v>0.60606060606060586</c:v>
                </c:pt>
                <c:pt idx="61">
                  <c:v>0.61616161616161591</c:v>
                </c:pt>
                <c:pt idx="62">
                  <c:v>0.62626262626262597</c:v>
                </c:pt>
                <c:pt idx="63">
                  <c:v>0.63636363636363602</c:v>
                </c:pt>
                <c:pt idx="64">
                  <c:v>0.64646464646464608</c:v>
                </c:pt>
                <c:pt idx="65">
                  <c:v>0.65656565656565613</c:v>
                </c:pt>
                <c:pt idx="66">
                  <c:v>0.66666666666666619</c:v>
                </c:pt>
                <c:pt idx="67">
                  <c:v>0.67676767676767624</c:v>
                </c:pt>
                <c:pt idx="68">
                  <c:v>0.6868686868686863</c:v>
                </c:pt>
                <c:pt idx="69">
                  <c:v>0.69696969696969635</c:v>
                </c:pt>
                <c:pt idx="70">
                  <c:v>0.70707070707070641</c:v>
                </c:pt>
                <c:pt idx="71">
                  <c:v>0.71717171717171646</c:v>
                </c:pt>
                <c:pt idx="72">
                  <c:v>0.72727272727272652</c:v>
                </c:pt>
                <c:pt idx="73">
                  <c:v>0.73737373737373657</c:v>
                </c:pt>
                <c:pt idx="74">
                  <c:v>0.74747474747474663</c:v>
                </c:pt>
                <c:pt idx="75">
                  <c:v>0.75757575757575668</c:v>
                </c:pt>
                <c:pt idx="76">
                  <c:v>0.76767676767676674</c:v>
                </c:pt>
                <c:pt idx="77">
                  <c:v>0.77777777777777679</c:v>
                </c:pt>
                <c:pt idx="78">
                  <c:v>0.78787878787878685</c:v>
                </c:pt>
                <c:pt idx="79">
                  <c:v>0.7979797979797969</c:v>
                </c:pt>
                <c:pt idx="80">
                  <c:v>0.80808080808080696</c:v>
                </c:pt>
                <c:pt idx="81">
                  <c:v>0.81818181818181701</c:v>
                </c:pt>
                <c:pt idx="82">
                  <c:v>0.82828282828282707</c:v>
                </c:pt>
                <c:pt idx="83">
                  <c:v>0.83838383838383712</c:v>
                </c:pt>
                <c:pt idx="84">
                  <c:v>0.84848484848484718</c:v>
                </c:pt>
                <c:pt idx="85">
                  <c:v>0.85858585858585723</c:v>
                </c:pt>
                <c:pt idx="86">
                  <c:v>0.86868686868686729</c:v>
                </c:pt>
                <c:pt idx="87">
                  <c:v>0.87878787878787734</c:v>
                </c:pt>
                <c:pt idx="88">
                  <c:v>0.8888888888888874</c:v>
                </c:pt>
                <c:pt idx="89">
                  <c:v>0.89898989898989745</c:v>
                </c:pt>
                <c:pt idx="90">
                  <c:v>0.90909090909090751</c:v>
                </c:pt>
                <c:pt idx="91">
                  <c:v>0.91919191919191756</c:v>
                </c:pt>
                <c:pt idx="92">
                  <c:v>0.92929292929292762</c:v>
                </c:pt>
                <c:pt idx="93">
                  <c:v>0.93939393939393767</c:v>
                </c:pt>
                <c:pt idx="94">
                  <c:v>0.94949494949494773</c:v>
                </c:pt>
                <c:pt idx="95">
                  <c:v>0.95959595959595778</c:v>
                </c:pt>
                <c:pt idx="96">
                  <c:v>0.96969696969696784</c:v>
                </c:pt>
                <c:pt idx="97">
                  <c:v>0.97979797979797789</c:v>
                </c:pt>
                <c:pt idx="98">
                  <c:v>0.98989898989898795</c:v>
                </c:pt>
                <c:pt idx="99">
                  <c:v>0.999999999999998</c:v>
                </c:pt>
              </c:numCache>
            </c:numRef>
          </c:xVal>
          <c:yVal>
            <c:numRef>
              <c:f>'Wastewater Costs'!$AP$3:$AP$102</c:f>
              <c:numCache>
                <c:formatCode>General</c:formatCode>
                <c:ptCount val="100"/>
                <c:pt idx="0">
                  <c:v>10.23</c:v>
                </c:pt>
                <c:pt idx="1">
                  <c:v>10.4</c:v>
                </c:pt>
                <c:pt idx="2">
                  <c:v>13.333333333333334</c:v>
                </c:pt>
                <c:pt idx="3">
                  <c:v>13.75</c:v>
                </c:pt>
                <c:pt idx="4">
                  <c:v>14.9</c:v>
                </c:pt>
                <c:pt idx="5">
                  <c:v>15</c:v>
                </c:pt>
                <c:pt idx="6">
                  <c:v>15.333333333333334</c:v>
                </c:pt>
                <c:pt idx="7">
                  <c:v>15.4</c:v>
                </c:pt>
                <c:pt idx="8">
                  <c:v>15.6</c:v>
                </c:pt>
                <c:pt idx="9">
                  <c:v>16</c:v>
                </c:pt>
                <c:pt idx="10">
                  <c:v>16.25</c:v>
                </c:pt>
                <c:pt idx="11">
                  <c:v>16.316666666666666</c:v>
                </c:pt>
                <c:pt idx="12">
                  <c:v>16.341666666666665</c:v>
                </c:pt>
                <c:pt idx="13">
                  <c:v>16.406666666666666</c:v>
                </c:pt>
                <c:pt idx="14">
                  <c:v>16.5</c:v>
                </c:pt>
                <c:pt idx="15">
                  <c:v>16.55</c:v>
                </c:pt>
                <c:pt idx="16">
                  <c:v>16.650000000000002</c:v>
                </c:pt>
                <c:pt idx="17">
                  <c:v>16.666666666666668</c:v>
                </c:pt>
                <c:pt idx="18">
                  <c:v>16.666666666666668</c:v>
                </c:pt>
                <c:pt idx="19">
                  <c:v>16.666666666666668</c:v>
                </c:pt>
                <c:pt idx="20">
                  <c:v>17.5</c:v>
                </c:pt>
                <c:pt idx="21">
                  <c:v>17.716666666666665</c:v>
                </c:pt>
                <c:pt idx="22">
                  <c:v>17.75</c:v>
                </c:pt>
                <c:pt idx="23">
                  <c:v>17.933333333333334</c:v>
                </c:pt>
                <c:pt idx="24">
                  <c:v>17.940000000000001</c:v>
                </c:pt>
                <c:pt idx="25">
                  <c:v>18.05</c:v>
                </c:pt>
                <c:pt idx="26">
                  <c:v>18.193333333333332</c:v>
                </c:pt>
                <c:pt idx="27">
                  <c:v>19</c:v>
                </c:pt>
                <c:pt idx="28">
                  <c:v>19.04</c:v>
                </c:pt>
                <c:pt idx="29">
                  <c:v>19.193333333333332</c:v>
                </c:pt>
                <c:pt idx="30">
                  <c:v>19.233333333333334</c:v>
                </c:pt>
                <c:pt idx="31">
                  <c:v>19.366666666666667</c:v>
                </c:pt>
                <c:pt idx="32">
                  <c:v>19.45</c:v>
                </c:pt>
                <c:pt idx="33">
                  <c:v>19.599999999999998</c:v>
                </c:pt>
                <c:pt idx="34">
                  <c:v>19.676666666666666</c:v>
                </c:pt>
                <c:pt idx="35">
                  <c:v>19.760000000000002</c:v>
                </c:pt>
                <c:pt idx="36">
                  <c:v>19.79</c:v>
                </c:pt>
                <c:pt idx="37">
                  <c:v>19.95</c:v>
                </c:pt>
                <c:pt idx="38">
                  <c:v>20.27</c:v>
                </c:pt>
                <c:pt idx="39">
                  <c:v>20.373333333333331</c:v>
                </c:pt>
                <c:pt idx="40">
                  <c:v>20.416666666666668</c:v>
                </c:pt>
                <c:pt idx="41">
                  <c:v>20.453333333333333</c:v>
                </c:pt>
                <c:pt idx="42">
                  <c:v>20.7</c:v>
                </c:pt>
                <c:pt idx="43">
                  <c:v>20.8</c:v>
                </c:pt>
                <c:pt idx="44">
                  <c:v>20.833333333333332</c:v>
                </c:pt>
                <c:pt idx="45">
                  <c:v>20.900000000000002</c:v>
                </c:pt>
                <c:pt idx="46">
                  <c:v>20.95</c:v>
                </c:pt>
                <c:pt idx="47">
                  <c:v>20.989166666666666</c:v>
                </c:pt>
                <c:pt idx="48">
                  <c:v>21.146666666666665</c:v>
                </c:pt>
                <c:pt idx="49">
                  <c:v>21.38</c:v>
                </c:pt>
                <c:pt idx="50">
                  <c:v>21.666666666666668</c:v>
                </c:pt>
                <c:pt idx="51">
                  <c:v>21.7</c:v>
                </c:pt>
                <c:pt idx="52">
                  <c:v>22</c:v>
                </c:pt>
                <c:pt idx="53">
                  <c:v>22</c:v>
                </c:pt>
                <c:pt idx="54">
                  <c:v>22</c:v>
                </c:pt>
                <c:pt idx="55">
                  <c:v>22.083333333333332</c:v>
                </c:pt>
                <c:pt idx="56">
                  <c:v>22.083333333333332</c:v>
                </c:pt>
                <c:pt idx="57">
                  <c:v>22.166666666666668</c:v>
                </c:pt>
                <c:pt idx="58">
                  <c:v>22.25</c:v>
                </c:pt>
                <c:pt idx="59">
                  <c:v>22.263333333333335</c:v>
                </c:pt>
                <c:pt idx="60">
                  <c:v>22.486666666666665</c:v>
                </c:pt>
                <c:pt idx="61">
                  <c:v>22.8</c:v>
                </c:pt>
                <c:pt idx="62">
                  <c:v>23.599999999999998</c:v>
                </c:pt>
                <c:pt idx="63">
                  <c:v>23.8</c:v>
                </c:pt>
                <c:pt idx="64">
                  <c:v>24.283333333333331</c:v>
                </c:pt>
                <c:pt idx="65">
                  <c:v>24.33666666666667</c:v>
                </c:pt>
                <c:pt idx="66">
                  <c:v>24.790000000000003</c:v>
                </c:pt>
                <c:pt idx="67">
                  <c:v>24.900000000000002</c:v>
                </c:pt>
                <c:pt idx="68">
                  <c:v>25</c:v>
                </c:pt>
                <c:pt idx="69">
                  <c:v>25</c:v>
                </c:pt>
                <c:pt idx="70">
                  <c:v>25</c:v>
                </c:pt>
                <c:pt idx="71">
                  <c:v>25</c:v>
                </c:pt>
                <c:pt idx="72">
                  <c:v>25.196666666666669</c:v>
                </c:pt>
                <c:pt idx="73">
                  <c:v>25.666666666666668</c:v>
                </c:pt>
                <c:pt idx="74">
                  <c:v>25.833333333333332</c:v>
                </c:pt>
                <c:pt idx="75">
                  <c:v>26.2</c:v>
                </c:pt>
                <c:pt idx="76">
                  <c:v>26.209999999999997</c:v>
                </c:pt>
                <c:pt idx="77">
                  <c:v>26.38</c:v>
                </c:pt>
                <c:pt idx="78">
                  <c:v>27.5</c:v>
                </c:pt>
                <c:pt idx="79">
                  <c:v>27.5</c:v>
                </c:pt>
                <c:pt idx="80">
                  <c:v>27.5</c:v>
                </c:pt>
                <c:pt idx="81">
                  <c:v>28.099999999999998</c:v>
                </c:pt>
                <c:pt idx="82">
                  <c:v>28.25</c:v>
                </c:pt>
                <c:pt idx="83">
                  <c:v>28.333333333333332</c:v>
                </c:pt>
                <c:pt idx="84">
                  <c:v>28.333333333333332</c:v>
                </c:pt>
                <c:pt idx="85">
                  <c:v>28.66</c:v>
                </c:pt>
                <c:pt idx="86">
                  <c:v>29.08666666666667</c:v>
                </c:pt>
                <c:pt idx="87">
                  <c:v>30.815833333333334</c:v>
                </c:pt>
                <c:pt idx="88">
                  <c:v>31.25</c:v>
                </c:pt>
                <c:pt idx="89">
                  <c:v>32.6</c:v>
                </c:pt>
                <c:pt idx="90">
                  <c:v>32.630000000000003</c:v>
                </c:pt>
                <c:pt idx="91">
                  <c:v>33.35</c:v>
                </c:pt>
                <c:pt idx="92">
                  <c:v>34.136666666666663</c:v>
                </c:pt>
                <c:pt idx="93">
                  <c:v>35.526666666666664</c:v>
                </c:pt>
                <c:pt idx="94">
                  <c:v>40.020000000000003</c:v>
                </c:pt>
                <c:pt idx="95">
                  <c:v>42.976666666666667</c:v>
                </c:pt>
                <c:pt idx="96">
                  <c:v>43.5</c:v>
                </c:pt>
                <c:pt idx="97">
                  <c:v>44.68</c:v>
                </c:pt>
                <c:pt idx="98">
                  <c:v>51.876666666666665</c:v>
                </c:pt>
                <c:pt idx="99">
                  <c:v>56</c:v>
                </c:pt>
              </c:numCache>
            </c:numRef>
          </c:yVal>
          <c:smooth val="0"/>
          <c:extLst>
            <c:ext xmlns:c16="http://schemas.microsoft.com/office/drawing/2014/chart" uri="{C3380CC4-5D6E-409C-BE32-E72D297353CC}">
              <c16:uniqueId val="{00000007-4C1C-43C0-9B6A-BE6E9E09973A}"/>
            </c:ext>
          </c:extLst>
        </c:ser>
        <c:dLbls>
          <c:showLegendKey val="0"/>
          <c:showVal val="0"/>
          <c:showCatName val="0"/>
          <c:showSerName val="0"/>
          <c:showPercent val="0"/>
          <c:showBubbleSize val="0"/>
        </c:dLbls>
        <c:axId val="414738352"/>
        <c:axId val="414737368"/>
      </c:scatterChart>
      <c:valAx>
        <c:axId val="414738352"/>
        <c:scaling>
          <c:orientation val="minMax"/>
          <c:max val="1"/>
        </c:scaling>
        <c:delete val="0"/>
        <c:axPos val="b"/>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dirty="0"/>
                  <a:t>Wastewater Cost Percentile Rank </a:t>
                </a:r>
              </a:p>
              <a:p>
                <a:pPr>
                  <a:defRPr/>
                </a:pPr>
                <a:r>
                  <a:rPr lang="en-US" dirty="0"/>
                  <a:t>(Lowest to Highest Cost)</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14737368"/>
        <c:crosses val="autoZero"/>
        <c:crossBetween val="midCat"/>
        <c:majorUnit val="0.1"/>
      </c:valAx>
      <c:valAx>
        <c:axId val="414737368"/>
        <c:scaling>
          <c:orientation val="minMax"/>
          <c:max val="100"/>
          <c:min val="0"/>
        </c:scaling>
        <c:delete val="0"/>
        <c:axPos val="l"/>
        <c:majorGridlines>
          <c:spPr>
            <a:ln w="3175" cap="flat" cmpd="sng" algn="ctr">
              <a:solidFill>
                <a:schemeClr val="bg1">
                  <a:lumMod val="85000"/>
                </a:schemeClr>
              </a:solidFill>
              <a:round/>
            </a:ln>
            <a:effectLst/>
          </c:spPr>
        </c:majorGridlines>
        <c:title>
          <c:tx>
            <c:rich>
              <a:bodyPr rot="0" spcFirstLastPara="1" vertOverflow="ellipsis" wrap="square" anchor="ctr" anchorCtr="1"/>
              <a:lstStyle/>
              <a:p>
                <a:pPr>
                  <a:defRPr sz="1800" b="0" i="0" u="none" strike="noStrike" kern="1200" baseline="0">
                    <a:solidFill>
                      <a:schemeClr val="tx1"/>
                    </a:solidFill>
                    <a:latin typeface="+mn-lt"/>
                    <a:ea typeface="+mn-ea"/>
                    <a:cs typeface="+mn-cs"/>
                  </a:defRPr>
                </a:pPr>
                <a:r>
                  <a:rPr lang="en-US" sz="1400" dirty="0"/>
                  <a:t>Monthly</a:t>
                </a:r>
              </a:p>
              <a:p>
                <a:pPr>
                  <a:defRPr/>
                </a:pPr>
                <a:r>
                  <a:rPr lang="en-US" sz="1400" dirty="0" smtClean="0"/>
                  <a:t>Costs </a:t>
                </a:r>
                <a:endParaRPr lang="en-US" sz="1400" dirty="0"/>
              </a:p>
              <a:p>
                <a:pPr>
                  <a:defRPr/>
                </a:pPr>
                <a:r>
                  <a:rPr lang="en-US" sz="1400" dirty="0"/>
                  <a:t>($/Month</a:t>
                </a:r>
                <a:r>
                  <a:rPr lang="en-US" dirty="0"/>
                  <a:t>)</a:t>
                </a:r>
              </a:p>
            </c:rich>
          </c:tx>
          <c:layout>
            <c:manualLayout>
              <c:xMode val="edge"/>
              <c:yMode val="edge"/>
              <c:x val="0"/>
              <c:y val="0.31695151829965373"/>
            </c:manualLayout>
          </c:layout>
          <c:overlay val="0"/>
          <c:spPr>
            <a:noFill/>
            <a:ln>
              <a:noFill/>
            </a:ln>
            <a:effectLst/>
          </c:spPr>
          <c:txPr>
            <a:bodyPr rot="0" spcFirstLastPara="1" vertOverflow="ellipsis" wrap="square" anchor="ctr" anchorCtr="1"/>
            <a:lstStyle/>
            <a:p>
              <a:pPr>
                <a:defRPr sz="1800" b="0" i="0" u="none" strike="noStrike" kern="1200" baseline="0">
                  <a:solidFill>
                    <a:schemeClr val="tx1"/>
                  </a:solidFill>
                  <a:latin typeface="+mn-lt"/>
                  <a:ea typeface="+mn-ea"/>
                  <a:cs typeface="+mn-cs"/>
                </a:defRPr>
              </a:pPr>
              <a:endParaRPr lang="en-US"/>
            </a:p>
          </c:txPr>
        </c:title>
        <c:numFmt formatCode="&quot;$&quot;#,##0" sourceLinked="0"/>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14738352"/>
        <c:crosses val="autoZero"/>
        <c:crossBetween val="midCat"/>
      </c:valAx>
      <c:spPr>
        <a:noFill/>
        <a:ln>
          <a:noFill/>
        </a:ln>
        <a:effectLst/>
      </c:spPr>
    </c:plotArea>
    <c:legend>
      <c:legendPos val="r"/>
      <c:layout>
        <c:manualLayout>
          <c:xMode val="edge"/>
          <c:yMode val="edge"/>
          <c:x val="0.80748239282589684"/>
          <c:y val="0.24621970908932705"/>
          <c:w val="0.18626760717410323"/>
          <c:h val="0.7537801858171392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800">
          <a:solidFill>
            <a:schemeClr val="tx1"/>
          </a:solidFill>
        </a:defRPr>
      </a:pPr>
      <a:endParaRPr lang="en-US"/>
    </a:p>
  </c:txPr>
  <c:externalData r:id="rId3">
    <c:autoUpdate val="0"/>
  </c:externalData>
  <c:userShapes r:id="rId4"/>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Linkage!$H$2:$H$352</cx:f>
        <cx:lvl ptCount="97" formatCode="General">
          <cx:pt idx="0">1241</cx:pt>
          <cx:pt idx="1">17642</cx:pt>
          <cx:pt idx="2">7100</cx:pt>
          <cx:pt idx="3">0</cx:pt>
          <cx:pt idx="4">493</cx:pt>
          <cx:pt idx="5">534</cx:pt>
          <cx:pt idx="6">1388</cx:pt>
          <cx:pt idx="7">2232</cx:pt>
          <cx:pt idx="8">450</cx:pt>
          <cx:pt idx="9">1376</cx:pt>
          <cx:pt idx="10">2508</cx:pt>
          <cx:pt idx="12">0</cx:pt>
          <cx:pt idx="13">3083</cx:pt>
          <cx:pt idx="14">0</cx:pt>
          <cx:pt idx="15">507</cx:pt>
          <cx:pt idx="16">2740</cx:pt>
          <cx:pt idx="17">283</cx:pt>
          <cx:pt idx="18">1495</cx:pt>
          <cx:pt idx="19">79</cx:pt>
          <cx:pt idx="20">8445</cx:pt>
          <cx:pt idx="21">2616</cx:pt>
          <cx:pt idx="22">1224</cx:pt>
          <cx:pt idx="23">435</cx:pt>
          <cx:pt idx="24">388</cx:pt>
          <cx:pt idx="25">10393</cx:pt>
          <cx:pt idx="26">1640</cx:pt>
          <cx:pt idx="27">210</cx:pt>
          <cx:pt idx="28">1145</cx:pt>
          <cx:pt idx="30">616</cx:pt>
          <cx:pt idx="31">1012</cx:pt>
          <cx:pt idx="32">1201</cx:pt>
          <cx:pt idx="33">1086</cx:pt>
          <cx:pt idx="34">665</cx:pt>
          <cx:pt idx="35">13753</cx:pt>
          <cx:pt idx="36">0</cx:pt>
          <cx:pt idx="37">5666</cx:pt>
          <cx:pt idx="38">777</cx:pt>
          <cx:pt idx="39">532</cx:pt>
          <cx:pt idx="40">1567</cx:pt>
          <cx:pt idx="41">2234</cx:pt>
          <cx:pt idx="42">1676</cx:pt>
          <cx:pt idx="43">1544</cx:pt>
          <cx:pt idx="44">6456</cx:pt>
          <cx:pt idx="45">619</cx:pt>
          <cx:pt idx="46">3695</cx:pt>
          <cx:pt idx="47">4551</cx:pt>
          <cx:pt idx="48">2265</cx:pt>
          <cx:pt idx="49">1463</cx:pt>
          <cx:pt idx="50">12778</cx:pt>
          <cx:pt idx="51">1628</cx:pt>
          <cx:pt idx="52">387</cx:pt>
          <cx:pt idx="54">3519</cx:pt>
          <cx:pt idx="55">5179</cx:pt>
          <cx:pt idx="56">2955</cx:pt>
          <cx:pt idx="57">936</cx:pt>
          <cx:pt idx="58">4724</cx:pt>
          <cx:pt idx="59">242</cx:pt>
          <cx:pt idx="60">3022</cx:pt>
          <cx:pt idx="61">972</cx:pt>
          <cx:pt idx="62">3582</cx:pt>
          <cx:pt idx="63">2173</cx:pt>
          <cx:pt idx="65">13871</cx:pt>
          <cx:pt idx="66">2510</cx:pt>
          <cx:pt idx="67">4109</cx:pt>
          <cx:pt idx="68">482</cx:pt>
          <cx:pt idx="69">1303</cx:pt>
          <cx:pt idx="70">105827</cx:pt>
          <cx:pt idx="71">10817</cx:pt>
          <cx:pt idx="72">545</cx:pt>
          <cx:pt idx="74">4228</cx:pt>
          <cx:pt idx="75">1106</cx:pt>
          <cx:pt idx="76">3442</cx:pt>
          <cx:pt idx="77">1891</cx:pt>
          <cx:pt idx="78">674</cx:pt>
          <cx:pt idx="79">8356</cx:pt>
          <cx:pt idx="80">645</cx:pt>
          <cx:pt idx="81">1017</cx:pt>
          <cx:pt idx="82">8352</cx:pt>
          <cx:pt idx="83">575</cx:pt>
          <cx:pt idx="84">161</cx:pt>
          <cx:pt idx="85">9143</cx:pt>
          <cx:pt idx="86">4175</cx:pt>
          <cx:pt idx="87">1809</cx:pt>
          <cx:pt idx="88">786</cx:pt>
          <cx:pt idx="91">756</cx:pt>
          <cx:pt idx="92">19040</cx:pt>
          <cx:pt idx="93">4405</cx:pt>
          <cx:pt idx="94">1348</cx:pt>
          <cx:pt idx="95">1380</cx:pt>
          <cx:pt idx="96">12548</cx:pt>
        </cx:lvl>
      </cx:numDim>
    </cx:data>
  </cx:chartData>
  <cx:chart>
    <cx:title pos="t" align="ctr" overlay="0">
      <cx:tx>
        <cx:rich>
          <a:bodyPr spcFirstLastPara="1" vertOverflow="ellipsis" wrap="square" lIns="0" tIns="0" rIns="0" bIns="0" anchor="ctr" anchorCtr="1"/>
          <a:lstStyle/>
          <a:p>
            <a:pPr algn="ctr">
              <a:defRPr sz="2000" baseline="0"/>
            </a:pPr>
            <a:endParaRPr lang="en-US" sz="3200" baseline="0" dirty="0">
              <a:solidFill>
                <a:srgbClr val="7A0019"/>
              </a:solidFill>
            </a:endParaRPr>
          </a:p>
        </cx:rich>
      </cx:tx>
    </cx:title>
    <cx:plotArea>
      <cx:plotAreaRegion>
        <cx:series layoutId="clusteredColumn" uniqueId="{5B8D3764-637F-46E7-87C7-8DBA76956763}">
          <cx:tx>
            <cx:txData>
              <cx:f>Linkage!$H$1</cx:f>
              <cx:v>Pop2010</cx:v>
            </cx:txData>
          </cx:tx>
          <cx:dataId val="0"/>
          <cx:layoutPr>
            <cx:binning intervalClosed="r" overflow="10000">
              <cx:binSize val="1000"/>
            </cx:binning>
          </cx:layoutPr>
        </cx:series>
      </cx:plotAreaRegion>
      <cx:axis id="0">
        <cx:catScaling gapWidth="0"/>
        <cx:title>
          <cx:tx>
            <cx:rich>
              <a:bodyPr spcFirstLastPara="1" vertOverflow="ellipsis" wrap="square" lIns="0" tIns="0" rIns="0" bIns="0" anchor="ctr" anchorCtr="1"/>
              <a:lstStyle/>
              <a:p>
                <a:pPr algn="ctr">
                  <a:defRPr lang="en-US" sz="1400" b="0" i="0" u="none" strike="noStrike" baseline="0">
                    <a:solidFill>
                      <a:sysClr val="windowText" lastClr="000000">
                        <a:lumMod val="65000"/>
                        <a:lumOff val="35000"/>
                      </a:sysClr>
                    </a:solidFill>
                    <a:latin typeface="Calibri" panose="020F0502020204030204"/>
                  </a:defRPr>
                </a:pPr>
                <a:r>
                  <a:rPr lang="en-US" sz="2000" dirty="0"/>
                  <a:t>Population </a:t>
                </a:r>
                <a:r>
                  <a:rPr lang="en-US" sz="2000" baseline="0" dirty="0"/>
                  <a:t>2010</a:t>
                </a:r>
              </a:p>
            </cx:rich>
          </cx:tx>
        </cx:title>
        <cx:tickLabels/>
        <cx:numFmt formatCode="#,##0" sourceLinked="0"/>
        <cx:txPr>
          <a:bodyPr spcFirstLastPara="1" vertOverflow="ellipsis" wrap="square" lIns="0" tIns="0" rIns="0" bIns="0" anchor="ctr" anchorCtr="1"/>
          <a:lstStyle/>
          <a:p>
            <a:pPr>
              <a:defRPr sz="1500" baseline="0"/>
            </a:pPr>
            <a:endParaRPr lang="en-US" sz="1500" baseline="0"/>
          </a:p>
        </cx:txPr>
      </cx:axis>
      <cx:axis id="1">
        <cx:valScaling/>
        <cx:title>
          <cx:tx>
            <cx:rich>
              <a:bodyPr spcFirstLastPara="1" vertOverflow="ellipsis" wrap="square" lIns="0" tIns="0" rIns="0" bIns="0" anchor="ctr" anchorCtr="1"/>
              <a:lstStyle/>
              <a:p>
                <a:pPr algn="ctr">
                  <a:defRPr lang="en-US" sz="2000" b="0" i="0" u="none" strike="noStrike" baseline="0">
                    <a:solidFill>
                      <a:sysClr val="windowText" lastClr="000000">
                        <a:lumMod val="65000"/>
                        <a:lumOff val="35000"/>
                      </a:sysClr>
                    </a:solidFill>
                    <a:latin typeface="Calibri" panose="020F0502020204030204"/>
                  </a:defRPr>
                </a:pPr>
                <a:r>
                  <a:rPr lang="en-US" sz="2000" baseline="0"/>
                  <a:t>Number of communitues</a:t>
                </a:r>
              </a:p>
            </cx:rich>
          </cx:tx>
        </cx:title>
        <cx:majorGridlines/>
        <cx:tickLabels/>
        <cx:txPr>
          <a:bodyPr spcFirstLastPara="1" vertOverflow="ellipsis" wrap="square" lIns="0" tIns="0" rIns="0" bIns="0" anchor="ctr" anchorCtr="1"/>
          <a:lstStyle/>
          <a:p>
            <a:pPr>
              <a:defRPr sz="2000" baseline="0"/>
            </a:pPr>
            <a:endParaRPr lang="en-US" sz="2000" baseline="0"/>
          </a:p>
        </cx:txPr>
      </cx:axis>
    </cx:plotArea>
  </cx:chart>
  <cx:spPr>
    <a:solidFill>
      <a:schemeClr val="bg1"/>
    </a:solidFill>
  </cx:spPr>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0.82895</cdr:x>
      <cdr:y>0.03653</cdr:y>
    </cdr:from>
    <cdr:to>
      <cdr:x>1</cdr:x>
      <cdr:y>0.21918</cdr:y>
    </cdr:to>
    <cdr:sp macro="" textlink="">
      <cdr:nvSpPr>
        <cdr:cNvPr id="3" name="Rectangle 2"/>
        <cdr:cNvSpPr/>
      </cdr:nvSpPr>
      <cdr:spPr>
        <a:xfrm xmlns:a="http://schemas.openxmlformats.org/drawingml/2006/main">
          <a:off x="7579888" y="152397"/>
          <a:ext cx="1564112" cy="76200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2000" b="0" dirty="0">
              <a:solidFill>
                <a:schemeClr val="tx1"/>
              </a:solidFill>
            </a:rPr>
            <a:t>City Population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Tree>
    <p:extLst>
      <p:ext uri="{BB962C8B-B14F-4D97-AF65-F5344CB8AC3E}">
        <p14:creationId xmlns:p14="http://schemas.microsoft.com/office/powerpoint/2010/main" val="195456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11699" cy="4618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2492" tIns="46246" rIns="92492" bIns="46246" numCol="1" anchor="t" anchorCtr="0" compatLnSpc="1">
            <a:prstTxWarp prst="textNoShape">
              <a:avLst/>
            </a:prstTxWarp>
          </a:bodyPr>
          <a:lstStyle>
            <a:lvl1pPr>
              <a:defRPr sz="1200"/>
            </a:lvl1pPr>
          </a:lstStyle>
          <a:p>
            <a:endParaRPr lang="en-US" altLang="en-US" dirty="0"/>
          </a:p>
        </p:txBody>
      </p:sp>
      <p:sp>
        <p:nvSpPr>
          <p:cNvPr id="7171" name="Rectangle 3"/>
          <p:cNvSpPr>
            <a:spLocks noGrp="1" noChangeArrowheads="1"/>
          </p:cNvSpPr>
          <p:nvPr>
            <p:ph type="dt" idx="1"/>
          </p:nvPr>
        </p:nvSpPr>
        <p:spPr bwMode="auto">
          <a:xfrm>
            <a:off x="3938376" y="0"/>
            <a:ext cx="3011699" cy="4618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2492" tIns="46246" rIns="92492" bIns="46246" numCol="1" anchor="t" anchorCtr="0" compatLnSpc="1">
            <a:prstTxWarp prst="textNoShape">
              <a:avLst/>
            </a:prstTxWarp>
          </a:bodyPr>
          <a:lstStyle>
            <a:lvl1pPr algn="r">
              <a:defRPr sz="1200"/>
            </a:lvl1pPr>
          </a:lstStyle>
          <a:p>
            <a:endParaRPr lang="en-US" altLang="en-US" dirty="0"/>
          </a:p>
        </p:txBody>
      </p:sp>
      <p:sp>
        <p:nvSpPr>
          <p:cNvPr id="7172"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7173" name="Rectangle 5"/>
          <p:cNvSpPr>
            <a:spLocks noGrp="1" noChangeArrowheads="1"/>
          </p:cNvSpPr>
          <p:nvPr>
            <p:ph type="body" sz="quarter" idx="3"/>
          </p:nvPr>
        </p:nvSpPr>
        <p:spPr bwMode="auto">
          <a:xfrm>
            <a:off x="926677" y="4387136"/>
            <a:ext cx="5096722" cy="415623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2492" tIns="46246" rIns="92492" bIns="4624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4" name="Rectangle 6"/>
          <p:cNvSpPr>
            <a:spLocks noGrp="1" noChangeArrowheads="1"/>
          </p:cNvSpPr>
          <p:nvPr>
            <p:ph type="ftr" sz="quarter" idx="4"/>
          </p:nvPr>
        </p:nvSpPr>
        <p:spPr bwMode="auto">
          <a:xfrm>
            <a:off x="0" y="8774271"/>
            <a:ext cx="3011699" cy="4618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2492" tIns="46246" rIns="92492" bIns="46246" numCol="1" anchor="b" anchorCtr="0" compatLnSpc="1">
            <a:prstTxWarp prst="textNoShape">
              <a:avLst/>
            </a:prstTxWarp>
          </a:bodyPr>
          <a:lstStyle>
            <a:lvl1pPr>
              <a:defRPr sz="1200"/>
            </a:lvl1pPr>
          </a:lstStyle>
          <a:p>
            <a:endParaRPr lang="en-US" altLang="en-US" dirty="0"/>
          </a:p>
        </p:txBody>
      </p:sp>
      <p:sp>
        <p:nvSpPr>
          <p:cNvPr id="7175" name="Rectangle 7"/>
          <p:cNvSpPr>
            <a:spLocks noGrp="1" noChangeArrowheads="1"/>
          </p:cNvSpPr>
          <p:nvPr>
            <p:ph type="sldNum" sz="quarter" idx="5"/>
          </p:nvPr>
        </p:nvSpPr>
        <p:spPr bwMode="auto">
          <a:xfrm>
            <a:off x="3938376" y="8774271"/>
            <a:ext cx="3011699" cy="4618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2492" tIns="46246" rIns="92492" bIns="46246" numCol="1" anchor="b" anchorCtr="0" compatLnSpc="1">
            <a:prstTxWarp prst="textNoShape">
              <a:avLst/>
            </a:prstTxWarp>
          </a:bodyPr>
          <a:lstStyle>
            <a:lvl1pPr algn="r">
              <a:defRPr sz="1200"/>
            </a:lvl1pPr>
          </a:lstStyle>
          <a:p>
            <a:fld id="{A81963BF-B2CB-4801-A387-268A53A90112}" type="slidenum">
              <a:rPr lang="en-US" altLang="en-US"/>
              <a:pPr/>
              <a:t>‹#›</a:t>
            </a:fld>
            <a:endParaRPr lang="en-US" altLang="en-US" dirty="0"/>
          </a:p>
        </p:txBody>
      </p:sp>
    </p:spTree>
    <p:extLst>
      <p:ext uri="{BB962C8B-B14F-4D97-AF65-F5344CB8AC3E}">
        <p14:creationId xmlns:p14="http://schemas.microsoft.com/office/powerpoint/2010/main" val="25003018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dirty="0">
                <a:solidFill>
                  <a:srgbClr val="222222"/>
                </a:solidFill>
                <a:latin typeface="Arial" panose="020B0604020202020204" pitchFamily="34" charset="0"/>
              </a:rPr>
              <a:t>They are looking for information on innovative wastewater treatment for small cities (&lt;5,000 people), including an overview of current research, economics/costs, and what they (the legislature) could do to move things forward. </a:t>
            </a:r>
            <a:endParaRPr lang="en-US" dirty="0"/>
          </a:p>
          <a:p>
            <a:endParaRPr lang="en-US" dirty="0"/>
          </a:p>
        </p:txBody>
      </p:sp>
      <p:sp>
        <p:nvSpPr>
          <p:cNvPr id="4" name="Slide Number Placeholder 3"/>
          <p:cNvSpPr>
            <a:spLocks noGrp="1"/>
          </p:cNvSpPr>
          <p:nvPr>
            <p:ph type="sldNum" sz="quarter" idx="10"/>
          </p:nvPr>
        </p:nvSpPr>
        <p:spPr/>
        <p:txBody>
          <a:bodyPr/>
          <a:lstStyle/>
          <a:p>
            <a:fld id="{51B43BC4-C6B4-49A8-B928-43EE52555B98}" type="slidenum">
              <a:rPr lang="en-US" smtClean="0"/>
              <a:t>3</a:t>
            </a:fld>
            <a:endParaRPr lang="en-US" dirty="0"/>
          </a:p>
        </p:txBody>
      </p:sp>
    </p:spTree>
    <p:extLst>
      <p:ext uri="{BB962C8B-B14F-4D97-AF65-F5344CB8AC3E}">
        <p14:creationId xmlns:p14="http://schemas.microsoft.com/office/powerpoint/2010/main" val="1224155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pPr defTabSz="924916" fontAlgn="auto">
              <a:spcBef>
                <a:spcPts val="0"/>
              </a:spcBef>
              <a:spcAft>
                <a:spcPts val="0"/>
              </a:spcAft>
              <a:defRPr/>
            </a:pPr>
            <a:r>
              <a:rPr lang="en-US" dirty="0">
                <a:latin typeface="+mn-lt"/>
                <a:ea typeface="+mn-ea"/>
              </a:rPr>
              <a:t>The first area is the continued struggle of small communities that lack basic wastewater treatment infrastructure – either individual SSTS or a community system that provides treatment, not just disposal. </a:t>
            </a:r>
          </a:p>
          <a:p>
            <a:pPr defTabSz="924916" fontAlgn="auto">
              <a:spcBef>
                <a:spcPts val="0"/>
              </a:spcBef>
              <a:spcAft>
                <a:spcPts val="0"/>
              </a:spcAft>
              <a:defRPr/>
            </a:pPr>
            <a:endParaRPr lang="en-US" dirty="0">
              <a:latin typeface="+mn-lt"/>
              <a:ea typeface="+mn-ea"/>
            </a:endParaRPr>
          </a:p>
          <a:p>
            <a:pPr defTabSz="924916" fontAlgn="auto">
              <a:spcBef>
                <a:spcPts val="0"/>
              </a:spcBef>
              <a:spcAft>
                <a:spcPts val="0"/>
              </a:spcAft>
              <a:defRPr/>
            </a:pPr>
            <a:r>
              <a:rPr lang="en-US" dirty="0">
                <a:latin typeface="+mn-lt"/>
                <a:ea typeface="+mn-ea"/>
              </a:rPr>
              <a:t>Over the last several years, the PCA has partnered with all 87 counties and roughly half of the LGU’s to inventory the number of unsewered areas throughout the state and begin assessing the needs in these areas.  Collectively, the counties listed 1282 areas of concern across the state.  The Agency ha initially focused on those areas that may potentially have IPHT risks.  These areas included communities with straight-pipe collection systems, individual straight pipes, and those with surfacing issues.  All known community straight pipes systems have been addressed or are currently being worked on.  We are still working on other areas with potential surfacing concerns and/or individual straight-pipe systems.</a:t>
            </a:r>
          </a:p>
          <a:p>
            <a:pPr defTabSz="924916" fontAlgn="auto">
              <a:spcBef>
                <a:spcPts val="0"/>
              </a:spcBef>
              <a:spcAft>
                <a:spcPts val="0"/>
              </a:spcAft>
              <a:defRPr/>
            </a:pPr>
            <a:endParaRPr lang="en-US" dirty="0">
              <a:latin typeface="+mn-lt"/>
              <a:ea typeface="+mn-ea"/>
            </a:endParaRPr>
          </a:p>
          <a:p>
            <a:endParaRPr lang="en-US" dirty="0"/>
          </a:p>
        </p:txBody>
      </p:sp>
      <p:sp>
        <p:nvSpPr>
          <p:cNvPr id="4" name="Slide Number Placeholder 3"/>
          <p:cNvSpPr>
            <a:spLocks noGrp="1"/>
          </p:cNvSpPr>
          <p:nvPr>
            <p:ph type="sldNum" sz="quarter" idx="10"/>
          </p:nvPr>
        </p:nvSpPr>
        <p:spPr/>
        <p:txBody>
          <a:bodyPr/>
          <a:lstStyle/>
          <a:p>
            <a:pPr defTabSz="462458" eaLnBrk="1" fontAlgn="auto" hangingPunct="1">
              <a:spcBef>
                <a:spcPts val="0"/>
              </a:spcBef>
              <a:spcAft>
                <a:spcPts val="0"/>
              </a:spcAft>
              <a:defRPr/>
            </a:pPr>
            <a:fld id="{CCE172AE-2B02-48B2-B867-2FC366E50B24}" type="slidenum">
              <a:rPr lang="en-US">
                <a:solidFill>
                  <a:prstClr val="black"/>
                </a:solidFill>
                <a:latin typeface="Calibri"/>
                <a:ea typeface="+mn-ea"/>
              </a:rPr>
              <a:pPr defTabSz="462458" eaLnBrk="1" fontAlgn="auto" hangingPunct="1">
                <a:spcBef>
                  <a:spcPts val="0"/>
                </a:spcBef>
                <a:spcAft>
                  <a:spcPts val="0"/>
                </a:spcAft>
                <a:defRPr/>
              </a:pPr>
              <a:t>7</a:t>
            </a:fld>
            <a:endParaRPr lang="en-US" dirty="0">
              <a:solidFill>
                <a:prstClr val="black"/>
              </a:solidFill>
              <a:latin typeface="Calibri"/>
              <a:ea typeface="+mn-ea"/>
            </a:endParaRPr>
          </a:p>
        </p:txBody>
      </p:sp>
    </p:spTree>
    <p:extLst>
      <p:ext uri="{BB962C8B-B14F-4D97-AF65-F5344CB8AC3E}">
        <p14:creationId xmlns:p14="http://schemas.microsoft.com/office/powerpoint/2010/main" val="1177928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dirty="0" smtClean="0"/>
              <a:t>** Map is the unsewered areas</a:t>
            </a:r>
            <a:r>
              <a:rPr lang="en-US" baseline="0" dirty="0" smtClean="0"/>
              <a:t> mapped out per county</a:t>
            </a:r>
            <a:endParaRPr lang="en-US" dirty="0"/>
          </a:p>
        </p:txBody>
      </p:sp>
      <p:sp>
        <p:nvSpPr>
          <p:cNvPr id="4" name="Slide Number Placeholder 3"/>
          <p:cNvSpPr>
            <a:spLocks noGrp="1"/>
          </p:cNvSpPr>
          <p:nvPr>
            <p:ph type="sldNum" sz="quarter" idx="10"/>
          </p:nvPr>
        </p:nvSpPr>
        <p:spPr/>
        <p:txBody>
          <a:bodyPr/>
          <a:lstStyle/>
          <a:p>
            <a:pPr defTabSz="924916" eaLnBrk="1" fontAlgn="auto" hangingPunct="1">
              <a:spcBef>
                <a:spcPts val="0"/>
              </a:spcBef>
              <a:spcAft>
                <a:spcPts val="0"/>
              </a:spcAft>
              <a:defRPr/>
            </a:pPr>
            <a:fld id="{F9F08466-AEA7-4FC0-9459-6A32F61DA297}" type="slidenum">
              <a:rPr lang="en-US">
                <a:solidFill>
                  <a:prstClr val="black"/>
                </a:solidFill>
                <a:latin typeface="NeueHaasGroteskText Std" panose="020B0504020202020204" pitchFamily="34" charset="0"/>
                <a:ea typeface="+mn-ea"/>
              </a:rPr>
              <a:pPr defTabSz="924916" eaLnBrk="1" fontAlgn="auto" hangingPunct="1">
                <a:spcBef>
                  <a:spcPts val="0"/>
                </a:spcBef>
                <a:spcAft>
                  <a:spcPts val="0"/>
                </a:spcAft>
                <a:defRPr/>
              </a:pPr>
              <a:t>8</a:t>
            </a:fld>
            <a:endParaRPr lang="en-US" dirty="0">
              <a:solidFill>
                <a:prstClr val="black"/>
              </a:solidFill>
              <a:latin typeface="NeueHaasGroteskText Std" panose="020B0504020202020204" pitchFamily="34" charset="0"/>
              <a:ea typeface="+mn-ea"/>
            </a:endParaRPr>
          </a:p>
        </p:txBody>
      </p:sp>
    </p:spTree>
    <p:extLst>
      <p:ext uri="{BB962C8B-B14F-4D97-AF65-F5344CB8AC3E}">
        <p14:creationId xmlns:p14="http://schemas.microsoft.com/office/powerpoint/2010/main" val="866172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1165225"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51494" indent="-289036">
              <a:defRPr sz="2400">
                <a:solidFill>
                  <a:schemeClr val="tx1"/>
                </a:solidFill>
                <a:latin typeface="Times New Roman" panose="02020603050405020304" pitchFamily="18" charset="0"/>
                <a:ea typeface="MS PGothic" panose="020B0600070205080204" pitchFamily="34" charset="-128"/>
              </a:defRPr>
            </a:lvl2pPr>
            <a:lvl3pPr marL="1156145" indent="-231229">
              <a:defRPr sz="2400">
                <a:solidFill>
                  <a:schemeClr val="tx1"/>
                </a:solidFill>
                <a:latin typeface="Times New Roman" panose="02020603050405020304" pitchFamily="18" charset="0"/>
                <a:ea typeface="MS PGothic" panose="020B0600070205080204" pitchFamily="34" charset="-128"/>
              </a:defRPr>
            </a:lvl3pPr>
            <a:lvl4pPr marL="1618602" indent="-231229">
              <a:defRPr sz="2400">
                <a:solidFill>
                  <a:schemeClr val="tx1"/>
                </a:solidFill>
                <a:latin typeface="Times New Roman" panose="02020603050405020304" pitchFamily="18" charset="0"/>
                <a:ea typeface="MS PGothic" panose="020B0600070205080204" pitchFamily="34" charset="-128"/>
              </a:defRPr>
            </a:lvl4pPr>
            <a:lvl5pPr marL="2081060" indent="-231229">
              <a:defRPr sz="2400">
                <a:solidFill>
                  <a:schemeClr val="tx1"/>
                </a:solidFill>
                <a:latin typeface="Times New Roman" panose="02020603050405020304" pitchFamily="18" charset="0"/>
                <a:ea typeface="MS PGothic" panose="020B0600070205080204" pitchFamily="34" charset="-128"/>
              </a:defRPr>
            </a:lvl5pPr>
            <a:lvl6pPr marL="2543518" indent="-231229"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3005976" indent="-231229"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68434" indent="-231229"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930891" indent="-231229"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0E8D20D-60CB-4BF7-B3BA-2E082D8AEAAD}" type="slidenum">
              <a:rPr lang="en-US" altLang="en-US" sz="1200"/>
              <a:pPr/>
              <a:t>13</a:t>
            </a:fld>
            <a:endParaRPr lang="en-US" altLang="en-US" sz="1200" dirty="0"/>
          </a:p>
        </p:txBody>
      </p:sp>
    </p:spTree>
    <p:extLst>
      <p:ext uri="{BB962C8B-B14F-4D97-AF65-F5344CB8AC3E}">
        <p14:creationId xmlns:p14="http://schemas.microsoft.com/office/powerpoint/2010/main" val="3034040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pPr defTabSz="924916" eaLnBrk="0" hangingPunct="0">
              <a:defRPr/>
            </a:pPr>
            <a:r>
              <a:rPr lang="en-US" sz="900" dirty="0"/>
              <a:t>Road salt infiltration not estimated for WWTPs without monitoring data</a:t>
            </a:r>
          </a:p>
          <a:p>
            <a:endParaRPr lang="en-US" dirty="0"/>
          </a:p>
        </p:txBody>
      </p:sp>
      <p:sp>
        <p:nvSpPr>
          <p:cNvPr id="4" name="Slide Number Placeholder 3"/>
          <p:cNvSpPr>
            <a:spLocks noGrp="1"/>
          </p:cNvSpPr>
          <p:nvPr>
            <p:ph type="sldNum" sz="quarter" idx="10"/>
          </p:nvPr>
        </p:nvSpPr>
        <p:spPr/>
        <p:txBody>
          <a:bodyPr/>
          <a:lstStyle/>
          <a:p>
            <a:pPr>
              <a:defRPr/>
            </a:pPr>
            <a:fld id="{CFD8C384-8CC3-0C49-844C-FC9C7E289062}" type="slidenum">
              <a:rPr lang="en-US" smtClean="0"/>
              <a:pPr>
                <a:defRPr/>
              </a:pPr>
              <a:t>17</a:t>
            </a:fld>
            <a:endParaRPr lang="en-US" dirty="0"/>
          </a:p>
        </p:txBody>
      </p:sp>
    </p:spTree>
    <p:extLst>
      <p:ext uri="{BB962C8B-B14F-4D97-AF65-F5344CB8AC3E}">
        <p14:creationId xmlns:p14="http://schemas.microsoft.com/office/powerpoint/2010/main" val="441593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ChangeArrowheads="1" noTextEdit="1"/>
          </p:cNvSpPr>
          <p:nvPr>
            <p:ph type="sldImg"/>
          </p:nvPr>
        </p:nvSpPr>
        <p:spPr bwMode="auto">
          <a:xfrm>
            <a:off x="1165225"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843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51494" indent="-289036">
              <a:defRPr sz="2400">
                <a:solidFill>
                  <a:schemeClr val="tx1"/>
                </a:solidFill>
                <a:latin typeface="Times New Roman" panose="02020603050405020304" pitchFamily="18" charset="0"/>
                <a:ea typeface="MS PGothic" panose="020B0600070205080204" pitchFamily="34" charset="-128"/>
              </a:defRPr>
            </a:lvl2pPr>
            <a:lvl3pPr marL="1156145" indent="-231229">
              <a:defRPr sz="2400">
                <a:solidFill>
                  <a:schemeClr val="tx1"/>
                </a:solidFill>
                <a:latin typeface="Times New Roman" panose="02020603050405020304" pitchFamily="18" charset="0"/>
                <a:ea typeface="MS PGothic" panose="020B0600070205080204" pitchFamily="34" charset="-128"/>
              </a:defRPr>
            </a:lvl3pPr>
            <a:lvl4pPr marL="1618602" indent="-231229">
              <a:defRPr sz="2400">
                <a:solidFill>
                  <a:schemeClr val="tx1"/>
                </a:solidFill>
                <a:latin typeface="Times New Roman" panose="02020603050405020304" pitchFamily="18" charset="0"/>
                <a:ea typeface="MS PGothic" panose="020B0600070205080204" pitchFamily="34" charset="-128"/>
              </a:defRPr>
            </a:lvl4pPr>
            <a:lvl5pPr marL="2081060" indent="-231229">
              <a:defRPr sz="2400">
                <a:solidFill>
                  <a:schemeClr val="tx1"/>
                </a:solidFill>
                <a:latin typeface="Times New Roman" panose="02020603050405020304" pitchFamily="18" charset="0"/>
                <a:ea typeface="MS PGothic" panose="020B0600070205080204" pitchFamily="34" charset="-128"/>
              </a:defRPr>
            </a:lvl5pPr>
            <a:lvl6pPr marL="2543518" indent="-231229"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3005976" indent="-231229"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68434" indent="-231229"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930891" indent="-231229"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65C3B8A-EE28-4A76-8209-E792F8772CD9}" type="slidenum">
              <a:rPr lang="en-US" altLang="en-US" sz="1200"/>
              <a:pPr/>
              <a:t>19</a:t>
            </a:fld>
            <a:endParaRPr lang="en-US" altLang="en-US" sz="1200" dirty="0"/>
          </a:p>
        </p:txBody>
      </p:sp>
    </p:spTree>
    <p:extLst>
      <p:ext uri="{BB962C8B-B14F-4D97-AF65-F5344CB8AC3E}">
        <p14:creationId xmlns:p14="http://schemas.microsoft.com/office/powerpoint/2010/main" val="2089316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5A512F-FC1B-4827-A29D-5B5F0CE9F8B0}" type="slidenum">
              <a:rPr lang="en-US"/>
              <a:pPr/>
              <a:t>20</a:t>
            </a:fld>
            <a:endParaRPr lang="en-US" dirty="0"/>
          </a:p>
        </p:txBody>
      </p:sp>
      <p:sp>
        <p:nvSpPr>
          <p:cNvPr id="110594" name="Rectangle 2"/>
          <p:cNvSpPr>
            <a:spLocks noGrp="1" noRot="1" noChangeAspect="1" noChangeArrowheads="1" noTextEdit="1"/>
          </p:cNvSpPr>
          <p:nvPr>
            <p:ph type="sldImg"/>
          </p:nvPr>
        </p:nvSpPr>
        <p:spPr>
          <a:xfrm>
            <a:off x="1284288" y="727075"/>
            <a:ext cx="4846637" cy="3635375"/>
          </a:xfrm>
          <a:ln/>
        </p:spPr>
      </p:sp>
      <p:sp>
        <p:nvSpPr>
          <p:cNvPr id="110595" name="Rectangle 3"/>
          <p:cNvSpPr>
            <a:spLocks noGrp="1" noChangeArrowheads="1"/>
          </p:cNvSpPr>
          <p:nvPr>
            <p:ph type="body" idx="1"/>
          </p:nvPr>
        </p:nvSpPr>
        <p:spPr>
          <a:xfrm>
            <a:off x="987813" y="4606815"/>
            <a:ext cx="5437790" cy="4364687"/>
          </a:xfrm>
        </p:spPr>
        <p:txBody>
          <a:bodyPr/>
          <a:lstStyle/>
          <a:p>
            <a:r>
              <a:rPr lang="en-US" dirty="0" smtClean="0"/>
              <a:t>Due</a:t>
            </a:r>
            <a:r>
              <a:rPr lang="en-US" baseline="0" dirty="0" smtClean="0"/>
              <a:t> to lack of support these activates have stopped</a:t>
            </a:r>
            <a:endParaRPr lang="en-US" dirty="0"/>
          </a:p>
        </p:txBody>
      </p:sp>
    </p:spTree>
    <p:extLst>
      <p:ext uri="{BB962C8B-B14F-4D97-AF65-F5344CB8AC3E}">
        <p14:creationId xmlns:p14="http://schemas.microsoft.com/office/powerpoint/2010/main" val="3359502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E88FA3-50A2-4CF0-B575-3A6FA4DFFA3B}" type="slidenum">
              <a:rPr lang="en-US" smtClean="0"/>
              <a:t>27</a:t>
            </a:fld>
            <a:endParaRPr lang="en-US" dirty="0"/>
          </a:p>
        </p:txBody>
      </p:sp>
    </p:spTree>
    <p:extLst>
      <p:ext uri="{BB962C8B-B14F-4D97-AF65-F5344CB8AC3E}">
        <p14:creationId xmlns:p14="http://schemas.microsoft.com/office/powerpoint/2010/main" val="4271313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1" name="Picture 9" descr="UofM-1_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1" y="3"/>
            <a:ext cx="9148763" cy="6862763"/>
          </a:xfrm>
          <a:prstGeom prst="rect">
            <a:avLst/>
          </a:prstGeom>
          <a:noFill/>
          <a:extLst>
            <a:ext uri="{909E8E84-426E-40dd-AFC4-6F175D3DCCD1}">
              <a14:hiddenFill xmlns="" xmlns:a14="http://schemas.microsoft.com/office/drawing/2010/main">
                <a:solidFill>
                  <a:srgbClr val="FFFFFF"/>
                </a:solidFill>
              </a14:hiddenFill>
            </a:ext>
          </a:extLst>
        </p:spPr>
      </p:pic>
      <p:sp>
        <p:nvSpPr>
          <p:cNvPr id="3075" name="Rectangle 3"/>
          <p:cNvSpPr>
            <a:spLocks noGrp="1" noChangeArrowheads="1"/>
          </p:cNvSpPr>
          <p:nvPr>
            <p:ph type="ctrTitle"/>
          </p:nvPr>
        </p:nvSpPr>
        <p:spPr>
          <a:xfrm>
            <a:off x="685800" y="1371600"/>
            <a:ext cx="7772400" cy="1143000"/>
          </a:xfrm>
        </p:spPr>
        <p:txBody>
          <a:bodyPr/>
          <a:lstStyle>
            <a:lvl1pPr>
              <a:defRPr/>
            </a:lvl1pPr>
          </a:lstStyle>
          <a:p>
            <a:pPr lvl="0"/>
            <a:r>
              <a:rPr lang="en-US" altLang="en-US" noProof="0"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9981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1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162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7" descr="UofM-2_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6052" y="139700"/>
            <a:ext cx="8850313" cy="657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685800" y="1981200"/>
            <a:ext cx="7772400" cy="1143000"/>
          </a:xfrm>
        </p:spPr>
        <p:txBody>
          <a:bodyPr/>
          <a:lstStyle>
            <a:lvl1pPr algn="ctr">
              <a:defRPr/>
            </a:lvl1pPr>
          </a:lstStyle>
          <a:p>
            <a:pPr lvl="0"/>
            <a:r>
              <a:rPr lang="en-US" noProof="0"/>
              <a:t>Click to edit Master title style</a:t>
            </a:r>
          </a:p>
        </p:txBody>
      </p:sp>
      <p:sp>
        <p:nvSpPr>
          <p:cNvPr id="7172" name="Rectangle 4"/>
          <p:cNvSpPr>
            <a:spLocks noGrp="1" noChangeArrowheads="1"/>
          </p:cNvSpPr>
          <p:nvPr>
            <p:ph type="subTitle" idx="1"/>
          </p:nvPr>
        </p:nvSpPr>
        <p:spPr>
          <a:xfrm>
            <a:off x="1371600" y="3581400"/>
            <a:ext cx="6400800" cy="609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3147333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9"/>
            <a:ext cx="8229600" cy="1139825"/>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5257800"/>
          </a:xfrm>
        </p:spPr>
        <p:txBody>
          <a:bodyPr/>
          <a:lstStyle>
            <a:lvl2pPr>
              <a:defRPr sz="3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5257800"/>
          </a:xfrm>
        </p:spPr>
        <p:txBody>
          <a:bodyPr/>
          <a:lstStyle>
            <a:lvl2pPr>
              <a:defRPr sz="3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9"/>
          <p:cNvSpPr>
            <a:spLocks noGrp="1" noChangeArrowheads="1"/>
          </p:cNvSpPr>
          <p:nvPr>
            <p:ph type="dt" sz="half" idx="10"/>
          </p:nvPr>
        </p:nvSpPr>
        <p:spPr>
          <a:ln/>
        </p:spPr>
        <p:txBody>
          <a:bodyPr/>
          <a:lstStyle>
            <a:lvl1pPr>
              <a:defRPr/>
            </a:lvl1pPr>
          </a:lstStyle>
          <a:p>
            <a:pPr>
              <a:defRPr/>
            </a:pPr>
            <a:endParaRPr lang="en-US" dirty="0"/>
          </a:p>
        </p:txBody>
      </p:sp>
      <p:sp>
        <p:nvSpPr>
          <p:cNvPr id="6"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1"/>
          <p:cNvSpPr>
            <a:spLocks noGrp="1" noChangeArrowheads="1"/>
          </p:cNvSpPr>
          <p:nvPr>
            <p:ph type="sldNum" sz="quarter" idx="12"/>
          </p:nvPr>
        </p:nvSpPr>
        <p:spPr>
          <a:ln/>
        </p:spPr>
        <p:txBody>
          <a:bodyPr/>
          <a:lstStyle>
            <a:lvl1pPr>
              <a:defRPr/>
            </a:lvl1pPr>
          </a:lstStyle>
          <a:p>
            <a:fld id="{995E0951-72A5-457A-A333-085A9AD60937}" type="slidenum">
              <a:rPr lang="en-US" altLang="en-US"/>
              <a:pPr/>
              <a:t>‹#›</a:t>
            </a:fld>
            <a:endParaRPr lang="en-US" altLang="en-US" dirty="0"/>
          </a:p>
        </p:txBody>
      </p:sp>
    </p:spTree>
    <p:extLst>
      <p:ext uri="{BB962C8B-B14F-4D97-AF65-F5344CB8AC3E}">
        <p14:creationId xmlns:p14="http://schemas.microsoft.com/office/powerpoint/2010/main" val="17827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3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325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7"/>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16490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267200"/>
          </a:xfrm>
        </p:spPr>
        <p:txBody>
          <a:bodyPr/>
          <a:lstStyle>
            <a:lvl2pPr>
              <a:defRPr sz="3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52600"/>
            <a:ext cx="3810000" cy="4267200"/>
          </a:xfrm>
        </p:spPr>
        <p:txBody>
          <a:bodyPr/>
          <a:lstStyle>
            <a:lvl2pPr>
              <a:defRPr sz="3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7850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3732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3014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081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928978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9"/>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98643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UofM-1_M"/>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7" y="3"/>
            <a:ext cx="9148763" cy="6862763"/>
          </a:xfrm>
          <a:prstGeom prst="rect">
            <a:avLst/>
          </a:prstGeom>
          <a:noFill/>
          <a:extLst>
            <a:ext uri="{909E8E84-426E-40dd-AFC4-6F175D3DCCD1}">
              <a14:hiddenFill xmlns=""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752600"/>
            <a:ext cx="7772400" cy="426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1" fontAlgn="base" hangingPunct="1">
        <a:spcBef>
          <a:spcPct val="0"/>
        </a:spcBef>
        <a:spcAft>
          <a:spcPct val="0"/>
        </a:spcAft>
        <a:defRPr sz="4400" kern="1200">
          <a:solidFill>
            <a:srgbClr val="7A0019"/>
          </a:solidFill>
          <a:latin typeface="+mj-lt"/>
          <a:ea typeface="+mj-ea"/>
          <a:cs typeface="+mj-cs"/>
        </a:defRPr>
      </a:lvl1pPr>
      <a:lvl2pPr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2pPr>
      <a:lvl3pPr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3pPr>
      <a:lvl4pPr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4pPr>
      <a:lvl5pPr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5pPr>
      <a:lvl6pPr marL="457200"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6pPr>
      <a:lvl7pPr marL="914400"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7pPr>
      <a:lvl8pPr marL="1371600"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8pPr>
      <a:lvl9pPr marL="1828800" algn="ctr" rtl="0" eaLnBrk="1" fontAlgn="base" hangingPunct="1">
        <a:spcBef>
          <a:spcPct val="0"/>
        </a:spcBef>
        <a:spcAft>
          <a:spcPct val="0"/>
        </a:spcAft>
        <a:defRPr sz="4400">
          <a:solidFill>
            <a:srgbClr val="7A0019"/>
          </a:solidFill>
          <a:latin typeface="Arial" panose="020B0604020202020204" pitchFamily="34" charset="0"/>
          <a:ea typeface="ＭＳ Ｐゴシック" panose="020B0600070205080204" pitchFamily="34" charset="-128"/>
        </a:defRPr>
      </a:lvl9pPr>
    </p:titleStyle>
    <p:bodyStyle>
      <a:lvl1pPr marL="342900" indent="-342900" algn="l" rtl="0" eaLnBrk="1" fontAlgn="base" hangingPunct="1">
        <a:spcBef>
          <a:spcPct val="20000"/>
        </a:spcBef>
        <a:spcAft>
          <a:spcPct val="0"/>
        </a:spcAft>
        <a:buClr>
          <a:srgbClr val="7A0019"/>
        </a:buClr>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7A0019"/>
        </a:buClr>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7A0019"/>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7A0019"/>
        </a:buClr>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7A0019"/>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4/relationships/chartEx" Target="../charts/chartEx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TSI PPT backgrounds BL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CTSI PPT backgrounds BLU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WRC General banner PPT no foo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WRC General PPT bann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WRC General PPT bann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WRC General PPT banner.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WRC General PPT banner.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6"/>
          <p:cNvSpPr>
            <a:spLocks noGrp="1"/>
          </p:cNvSpPr>
          <p:nvPr>
            <p:ph type="ctrTitle"/>
          </p:nvPr>
        </p:nvSpPr>
        <p:spPr/>
        <p:txBody>
          <a:bodyPr>
            <a:normAutofit fontScale="90000"/>
          </a:bodyPr>
          <a:lstStyle/>
          <a:p>
            <a:r>
              <a:rPr lang="en-US" dirty="0" smtClean="0">
                <a:solidFill>
                  <a:schemeClr val="accent2">
                    <a:lumMod val="75000"/>
                  </a:schemeClr>
                </a:solidFill>
                <a:latin typeface="Franklin Gothic Demi" panose="020B0703020102020204" pitchFamily="34" charset="0"/>
              </a:rPr>
              <a:t>Innovations in Wastewater Treatment for Small Communities</a:t>
            </a:r>
            <a:endParaRPr lang="en-US" dirty="0">
              <a:solidFill>
                <a:schemeClr val="accent2">
                  <a:lumMod val="75000"/>
                </a:schemeClr>
              </a:solidFill>
              <a:latin typeface="Franklin Gothic Demi" panose="020B0703020102020204" pitchFamily="34" charset="0"/>
            </a:endParaRPr>
          </a:p>
        </p:txBody>
      </p:sp>
      <p:sp>
        <p:nvSpPr>
          <p:cNvPr id="10" name="Subtitle 9"/>
          <p:cNvSpPr>
            <a:spLocks noGrp="1"/>
          </p:cNvSpPr>
          <p:nvPr>
            <p:ph type="subTitle" idx="1"/>
          </p:nvPr>
        </p:nvSpPr>
        <p:spPr>
          <a:xfrm>
            <a:off x="128020" y="3974587"/>
            <a:ext cx="8549639" cy="1254641"/>
          </a:xfrm>
        </p:spPr>
        <p:txBody>
          <a:bodyPr>
            <a:noAutofit/>
          </a:bodyPr>
          <a:lstStyle/>
          <a:p>
            <a:r>
              <a:rPr lang="en-US" dirty="0"/>
              <a:t> </a:t>
            </a:r>
            <a:r>
              <a:rPr lang="en-US" dirty="0">
                <a:solidFill>
                  <a:schemeClr val="tx1">
                    <a:lumMod val="75000"/>
                    <a:lumOff val="25000"/>
                  </a:schemeClr>
                </a:solidFill>
                <a:latin typeface="Franklin Gothic Demi" panose="020B0703020102020204" pitchFamily="34" charset="0"/>
              </a:rPr>
              <a:t>Dr. Sara Heger</a:t>
            </a:r>
          </a:p>
          <a:p>
            <a:r>
              <a:rPr lang="en-US" dirty="0" smtClean="0">
                <a:solidFill>
                  <a:srgbClr val="3399FF"/>
                </a:solidFill>
              </a:rPr>
              <a:t>Legislative </a:t>
            </a:r>
            <a:r>
              <a:rPr lang="en-US" dirty="0">
                <a:solidFill>
                  <a:srgbClr val="3399FF"/>
                </a:solidFill>
              </a:rPr>
              <a:t>Subcommittee on MN Water Policy</a:t>
            </a:r>
            <a:endParaRPr lang="en-US" sz="2800" dirty="0">
              <a:solidFill>
                <a:srgbClr val="3399FF"/>
              </a:solidFill>
              <a:latin typeface="Franklin Gothic Demi" panose="020B0703020102020204" pitchFamily="34" charset="0"/>
            </a:endParaRPr>
          </a:p>
          <a:p>
            <a:r>
              <a:rPr lang="en-US" sz="3000" dirty="0">
                <a:solidFill>
                  <a:schemeClr val="tx1">
                    <a:lumMod val="75000"/>
                    <a:lumOff val="25000"/>
                  </a:schemeClr>
                </a:solidFill>
                <a:latin typeface="Franklin Gothic Demi" panose="020B0703020102020204" pitchFamily="34" charset="0"/>
              </a:rPr>
              <a:t>September 17, 2020</a:t>
            </a:r>
          </a:p>
          <a:p>
            <a:r>
              <a:rPr lang="en-US" sz="2800" dirty="0">
                <a:solidFill>
                  <a:schemeClr val="tx1">
                    <a:lumMod val="75000"/>
                    <a:lumOff val="25000"/>
                  </a:schemeClr>
                </a:solidFill>
                <a:latin typeface="Franklin Gothic Demi" panose="020B0703020102020204" pitchFamily="34" charset="0"/>
              </a:rPr>
              <a:t/>
            </a:r>
            <a:br>
              <a:rPr lang="en-US" sz="2800" dirty="0">
                <a:solidFill>
                  <a:schemeClr val="tx1">
                    <a:lumMod val="75000"/>
                    <a:lumOff val="25000"/>
                  </a:schemeClr>
                </a:solidFill>
                <a:latin typeface="Franklin Gothic Demi" panose="020B0703020102020204" pitchFamily="34" charset="0"/>
              </a:rPr>
            </a:br>
            <a:endParaRPr lang="en-US" sz="2800" dirty="0">
              <a:solidFill>
                <a:schemeClr val="tx1">
                  <a:lumMod val="75000"/>
                  <a:lumOff val="25000"/>
                </a:schemeClr>
              </a:solidFill>
              <a:latin typeface="Franklin Gothic Demi" panose="020B0703020102020204" pitchFamily="34" charset="0"/>
            </a:endParaRPr>
          </a:p>
          <a:p>
            <a:endParaRPr lang="en-US" sz="2800" dirty="0"/>
          </a:p>
        </p:txBody>
      </p:sp>
    </p:spTree>
    <p:extLst>
      <p:ext uri="{BB962C8B-B14F-4D97-AF65-F5344CB8AC3E}">
        <p14:creationId xmlns:p14="http://schemas.microsoft.com/office/powerpoint/2010/main" val="3131732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Challenges in small communities</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09938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304800"/>
            <a:ext cx="8839200" cy="1143000"/>
          </a:xfrm>
        </p:spPr>
        <p:txBody>
          <a:bodyPr>
            <a:normAutofit fontScale="90000"/>
          </a:bodyPr>
          <a:lstStyle/>
          <a:p>
            <a:pPr algn="ctr"/>
            <a:r>
              <a:rPr lang="en-US" dirty="0" smtClean="0"/>
              <a:t>WWTP with reasonable potential (RP) for having a chloride </a:t>
            </a:r>
            <a:r>
              <a:rPr lang="en-US" dirty="0"/>
              <a:t>l</a:t>
            </a:r>
            <a:r>
              <a:rPr lang="en-US" dirty="0" smtClean="0"/>
              <a:t>imit</a:t>
            </a:r>
            <a:endParaRPr lang="en-US" dirty="0"/>
          </a:p>
        </p:txBody>
      </p:sp>
      <p:pic>
        <p:nvPicPr>
          <p:cNvPr id="4" name="Content Placeholder 3"/>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9434" t="7298" r="3774" b="9503"/>
          <a:stretch/>
        </p:blipFill>
        <p:spPr>
          <a:xfrm>
            <a:off x="304800" y="1524000"/>
            <a:ext cx="4038600" cy="5004352"/>
          </a:xfrm>
        </p:spPr>
      </p:pic>
      <p:sp>
        <p:nvSpPr>
          <p:cNvPr id="6" name="Content Placeholder 5"/>
          <p:cNvSpPr>
            <a:spLocks noGrp="1"/>
          </p:cNvSpPr>
          <p:nvPr>
            <p:ph sz="half" idx="2"/>
          </p:nvPr>
        </p:nvSpPr>
        <p:spPr/>
        <p:txBody>
          <a:bodyPr>
            <a:normAutofit/>
          </a:bodyPr>
          <a:lstStyle/>
          <a:p>
            <a:r>
              <a:rPr lang="en-US" dirty="0"/>
              <a:t>100 municipal </a:t>
            </a:r>
            <a:r>
              <a:rPr lang="en-US" dirty="0" smtClean="0"/>
              <a:t>WWTP </a:t>
            </a:r>
            <a:r>
              <a:rPr lang="en-US" dirty="0"/>
              <a:t>will eventually need a chloride effluent limit in their </a:t>
            </a:r>
            <a:r>
              <a:rPr lang="en-US" dirty="0" smtClean="0"/>
              <a:t>permit</a:t>
            </a:r>
          </a:p>
          <a:p>
            <a:r>
              <a:rPr lang="en-US" dirty="0" smtClean="0"/>
              <a:t>About </a:t>
            </a:r>
            <a:r>
              <a:rPr lang="en-US" dirty="0"/>
              <a:t>20 already </a:t>
            </a:r>
            <a:r>
              <a:rPr lang="en-US" dirty="0" smtClean="0"/>
              <a:t>have a limit</a:t>
            </a:r>
          </a:p>
        </p:txBody>
      </p:sp>
    </p:spTree>
    <p:extLst>
      <p:ext uri="{BB962C8B-B14F-4D97-AF65-F5344CB8AC3E}">
        <p14:creationId xmlns:p14="http://schemas.microsoft.com/office/powerpoint/2010/main" val="2232388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cx1="http://schemas.microsoft.com/office/drawing/2015/9/8/chartex" xmlns="" Requires="cx1">
          <p:graphicFrame>
            <p:nvGraphicFramePr>
              <p:cNvPr id="4" name="Chart 3"/>
              <p:cNvGraphicFramePr/>
              <p:nvPr>
                <p:extLst>
                  <p:ext uri="{D42A27DB-BD31-4B8C-83A1-F6EECF244321}">
                    <p14:modId xmlns:p14="http://schemas.microsoft.com/office/powerpoint/2010/main" val="1511767872"/>
                  </p:ext>
                </p:extLst>
              </p:nvPr>
            </p:nvGraphicFramePr>
            <p:xfrm>
              <a:off x="0" y="0"/>
              <a:ext cx="9199880" cy="5943600"/>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4" name="Chart 3"/>
              <p:cNvPicPr>
                <a:picLocks noGrp="1" noRot="1" noChangeAspect="1" noMove="1" noResize="1" noEditPoints="1" noAdjustHandles="1" noChangeArrowheads="1" noChangeShapeType="1"/>
              </p:cNvPicPr>
              <p:nvPr/>
            </p:nvPicPr>
            <p:blipFill>
              <a:blip r:embed="rId3"/>
              <a:stretch>
                <a:fillRect/>
              </a:stretch>
            </p:blipFill>
            <p:spPr>
              <a:xfrm>
                <a:off x="0" y="0"/>
                <a:ext cx="9199880" cy="5943600"/>
              </a:xfrm>
              <a:prstGeom prst="rect">
                <a:avLst/>
              </a:prstGeom>
            </p:spPr>
          </p:pic>
        </mc:Fallback>
      </mc:AlternateContent>
      <p:sp>
        <p:nvSpPr>
          <p:cNvPr id="2" name="Line Callout 1 1"/>
          <p:cNvSpPr/>
          <p:nvPr/>
        </p:nvSpPr>
        <p:spPr bwMode="auto">
          <a:xfrm>
            <a:off x="5410200" y="1828800"/>
            <a:ext cx="2438400" cy="914400"/>
          </a:xfrm>
          <a:prstGeom prst="borderCallout1">
            <a:avLst/>
          </a:prstGeom>
          <a:solidFill>
            <a:srgbClr val="FFCC66"/>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Under 5,000 = 73 communities</a:t>
            </a:r>
          </a:p>
        </p:txBody>
      </p:sp>
      <p:sp>
        <p:nvSpPr>
          <p:cNvPr id="5" name="Content Placeholder 4"/>
          <p:cNvSpPr>
            <a:spLocks noGrp="1"/>
          </p:cNvSpPr>
          <p:nvPr>
            <p:ph idx="1"/>
          </p:nvPr>
        </p:nvSpPr>
        <p:spPr/>
        <p:txBody>
          <a:bodyPr/>
          <a:lstStyle/>
          <a:p>
            <a:endParaRPr lang="en-US" dirty="0"/>
          </a:p>
        </p:txBody>
      </p:sp>
      <p:sp>
        <p:nvSpPr>
          <p:cNvPr id="6" name="Title 5"/>
          <p:cNvSpPr>
            <a:spLocks noGrp="1"/>
          </p:cNvSpPr>
          <p:nvPr>
            <p:ph type="title"/>
          </p:nvPr>
        </p:nvSpPr>
        <p:spPr>
          <a:xfrm>
            <a:off x="762000" y="560294"/>
            <a:ext cx="8153400" cy="811306"/>
          </a:xfrm>
          <a:solidFill>
            <a:srgbClr val="FFFFFF"/>
          </a:solidFill>
        </p:spPr>
        <p:txBody>
          <a:bodyPr/>
          <a:lstStyle/>
          <a:p>
            <a:r>
              <a:rPr lang="en-US" dirty="0"/>
              <a:t>Population of communities with chloride RP</a:t>
            </a:r>
            <a:br>
              <a:rPr lang="en-US" dirty="0"/>
            </a:br>
            <a:endParaRPr lang="en-US" dirty="0"/>
          </a:p>
        </p:txBody>
      </p:sp>
      <p:sp>
        <p:nvSpPr>
          <p:cNvPr id="7" name="Rectangle 6"/>
          <p:cNvSpPr/>
          <p:nvPr/>
        </p:nvSpPr>
        <p:spPr bwMode="auto">
          <a:xfrm>
            <a:off x="381000" y="560294"/>
            <a:ext cx="457200" cy="35410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29052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51"/>
          <p:cNvPicPr>
            <a:picLocks noChangeAspect="1" noChangeArrowheads="1"/>
          </p:cNvPicPr>
          <p:nvPr/>
        </p:nvPicPr>
        <p:blipFill>
          <a:blip r:embed="rId3">
            <a:extLst>
              <a:ext uri="{28A0092B-C50C-407E-A947-70E740481C1C}">
                <a14:useLocalDpi xmlns:a14="http://schemas.microsoft.com/office/drawing/2010/main" val="0"/>
              </a:ext>
            </a:extLst>
          </a:blip>
          <a:srcRect l="4472" t="5682" r="4207" b="10490"/>
          <a:stretch>
            <a:fillRect/>
          </a:stretch>
        </p:blipFill>
        <p:spPr bwMode="auto">
          <a:xfrm>
            <a:off x="226058" y="228600"/>
            <a:ext cx="4378451"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8">
            <a:extLst>
              <a:ext uri="{FF2B5EF4-FFF2-40B4-BE49-F238E27FC236}">
                <a16:creationId xmlns:a16="http://schemas.microsoft.com/office/drawing/2014/main" id="{A45E8E37-C3C7-4F43-AD10-D7F1DF68FDEF}"/>
              </a:ext>
            </a:extLst>
          </p:cNvPr>
          <p:cNvSpPr txBox="1"/>
          <p:nvPr/>
        </p:nvSpPr>
        <p:spPr>
          <a:xfrm>
            <a:off x="152400" y="5499505"/>
            <a:ext cx="4813300" cy="614363"/>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a:lstStyle/>
          <a:p>
            <a:pPr>
              <a:lnSpc>
                <a:spcPts val="1820"/>
              </a:lnSpc>
              <a:spcBef>
                <a:spcPts val="0"/>
              </a:spcBef>
              <a:spcAft>
                <a:spcPts val="0"/>
              </a:spcAft>
              <a:defRPr/>
            </a:pPr>
            <a:r>
              <a:rPr lang="en-US" sz="2000" b="1" dirty="0">
                <a:solidFill>
                  <a:srgbClr val="269509"/>
                </a:solidFill>
                <a:latin typeface="Avenir Next" panose="020B0503020202020204" pitchFamily="34" charset="0"/>
                <a:ea typeface="Calibri" panose="020F0502020204030204" pitchFamily="34" charset="0"/>
                <a:cs typeface="Times New Roman" panose="02020603050405020304" pitchFamily="18" charset="0"/>
              </a:rPr>
              <a:t>Dark green dots </a:t>
            </a:r>
            <a:r>
              <a:rPr lang="en-US" sz="2000" b="1" dirty="0">
                <a:latin typeface="Avenir Next" panose="020B0503020202020204" pitchFamily="34" charset="0"/>
                <a:ea typeface="Calibri" panose="020F0502020204030204" pitchFamily="34" charset="0"/>
                <a:cs typeface="Times New Roman" panose="02020603050405020304" pitchFamily="18" charset="0"/>
              </a:rPr>
              <a:t>= excellent performance</a:t>
            </a:r>
          </a:p>
          <a:p>
            <a:pPr>
              <a:lnSpc>
                <a:spcPts val="1820"/>
              </a:lnSpc>
              <a:spcBef>
                <a:spcPts val="0"/>
              </a:spcBef>
              <a:spcAft>
                <a:spcPts val="0"/>
              </a:spcAft>
              <a:defRPr/>
            </a:pPr>
            <a:r>
              <a:rPr lang="en-US" sz="2000" b="1" dirty="0">
                <a:solidFill>
                  <a:srgbClr val="FF0000"/>
                </a:solidFill>
                <a:latin typeface="Avenir Next" panose="020B0503020202020204" pitchFamily="34" charset="0"/>
                <a:ea typeface="Calibri" panose="020F0502020204030204" pitchFamily="34" charset="0"/>
                <a:cs typeface="Times New Roman" panose="02020603050405020304" pitchFamily="18" charset="0"/>
              </a:rPr>
              <a:t>Red</a:t>
            </a:r>
            <a:r>
              <a:rPr lang="en-US" sz="2000" b="1" dirty="0">
                <a:latin typeface="Avenir Next" panose="020B0503020202020204" pitchFamily="34" charset="0"/>
                <a:ea typeface="Calibri" panose="020F0502020204030204" pitchFamily="34" charset="0"/>
                <a:cs typeface="Times New Roman" panose="02020603050405020304" pitchFamily="18" charset="0"/>
              </a:rPr>
              <a:t> and </a:t>
            </a:r>
            <a:r>
              <a:rPr lang="en-US" sz="2000" b="1" dirty="0">
                <a:solidFill>
                  <a:srgbClr val="FF9F17"/>
                </a:solidFill>
                <a:latin typeface="Avenir Next" panose="020B0503020202020204" pitchFamily="34" charset="0"/>
                <a:ea typeface="Calibri" panose="020F0502020204030204" pitchFamily="34" charset="0"/>
                <a:cs typeface="Times New Roman" panose="02020603050405020304" pitchFamily="18" charset="0"/>
              </a:rPr>
              <a:t>orange dots </a:t>
            </a:r>
            <a:r>
              <a:rPr lang="en-US" sz="2000" b="1" dirty="0">
                <a:latin typeface="Avenir Next" panose="020B0503020202020204" pitchFamily="34" charset="0"/>
                <a:ea typeface="Calibri" panose="020F0502020204030204" pitchFamily="34" charset="0"/>
                <a:cs typeface="Times New Roman" panose="02020603050405020304" pitchFamily="18" charset="0"/>
              </a:rPr>
              <a:t>= poor performance</a:t>
            </a:r>
          </a:p>
        </p:txBody>
      </p:sp>
      <p:sp>
        <p:nvSpPr>
          <p:cNvPr id="15363" name="Rectangle 4">
            <a:extLst>
              <a:ext uri="{FF2B5EF4-FFF2-40B4-BE49-F238E27FC236}">
                <a16:creationId xmlns:a16="http://schemas.microsoft.com/office/drawing/2014/main" id="{0FE6C162-39A3-DC4B-A725-4DA921043574}"/>
              </a:ext>
            </a:extLst>
          </p:cNvPr>
          <p:cNvSpPr txBox="1">
            <a:spLocks noChangeArrowheads="1"/>
          </p:cNvSpPr>
          <p:nvPr/>
        </p:nvSpPr>
        <p:spPr bwMode="auto">
          <a:xfrm>
            <a:off x="4604510" y="1486347"/>
            <a:ext cx="4463290" cy="4465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7850" indent="-57785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571500" indent="-280988">
              <a:lnSpc>
                <a:spcPts val="2375"/>
              </a:lnSpc>
              <a:spcBef>
                <a:spcPts val="1200"/>
              </a:spcBef>
              <a:spcAft>
                <a:spcPts val="0"/>
              </a:spcAft>
              <a:buClr>
                <a:srgbClr val="800000"/>
              </a:buClr>
              <a:buFont typeface="Wingdings" pitchFamily="2" charset="2"/>
              <a:buChar char="§"/>
              <a:tabLst>
                <a:tab pos="396875" algn="l"/>
              </a:tabLst>
              <a:defRPr/>
            </a:pPr>
            <a:r>
              <a:rPr lang="en-US" altLang="en-US" sz="3000" dirty="0">
                <a:solidFill>
                  <a:srgbClr val="800000"/>
                </a:solidFill>
                <a:latin typeface="+mn-lt"/>
                <a:cs typeface="Arial" panose="020B0604020202020204" pitchFamily="34" charset="0"/>
              </a:rPr>
              <a:t>&gt;300 </a:t>
            </a:r>
            <a:r>
              <a:rPr lang="en-US" altLang="en-US" sz="3000" dirty="0" smtClean="0">
                <a:solidFill>
                  <a:schemeClr val="tx1">
                    <a:lumMod val="85000"/>
                    <a:lumOff val="15000"/>
                  </a:schemeClr>
                </a:solidFill>
                <a:latin typeface="+mn-lt"/>
                <a:cs typeface="Arial" panose="020B0604020202020204" pitchFamily="34" charset="0"/>
              </a:rPr>
              <a:t>pond </a:t>
            </a:r>
            <a:r>
              <a:rPr lang="en-US" altLang="en-US" sz="3000" dirty="0">
                <a:solidFill>
                  <a:schemeClr val="tx1">
                    <a:lumMod val="85000"/>
                    <a:lumOff val="15000"/>
                  </a:schemeClr>
                </a:solidFill>
                <a:latin typeface="+mn-lt"/>
                <a:cs typeface="Arial" panose="020B0604020202020204" pitchFamily="34" charset="0"/>
              </a:rPr>
              <a:t>systems in </a:t>
            </a:r>
            <a:r>
              <a:rPr lang="en-US" altLang="en-US" sz="3000" dirty="0" smtClean="0">
                <a:solidFill>
                  <a:schemeClr val="tx1">
                    <a:lumMod val="85000"/>
                    <a:lumOff val="15000"/>
                  </a:schemeClr>
                </a:solidFill>
                <a:latin typeface="+mn-lt"/>
                <a:cs typeface="Arial" panose="020B0604020202020204" pitchFamily="34" charset="0"/>
              </a:rPr>
              <a:t>operation</a:t>
            </a:r>
          </a:p>
          <a:p>
            <a:pPr marL="571500" indent="-280988">
              <a:lnSpc>
                <a:spcPts val="2375"/>
              </a:lnSpc>
              <a:spcBef>
                <a:spcPts val="1200"/>
              </a:spcBef>
              <a:spcAft>
                <a:spcPts val="0"/>
              </a:spcAft>
              <a:buClr>
                <a:srgbClr val="800000"/>
              </a:buClr>
              <a:buFont typeface="Wingdings" pitchFamily="2" charset="2"/>
              <a:buChar char="§"/>
              <a:tabLst>
                <a:tab pos="396875" algn="l"/>
              </a:tabLst>
              <a:defRPr/>
            </a:pPr>
            <a:r>
              <a:rPr lang="en-US" altLang="en-US" sz="3000" dirty="0" smtClean="0">
                <a:solidFill>
                  <a:srgbClr val="800000"/>
                </a:solidFill>
                <a:latin typeface="+mn-lt"/>
                <a:cs typeface="Arial" panose="020B0604020202020204" pitchFamily="34" charset="0"/>
              </a:rPr>
              <a:t>23</a:t>
            </a:r>
            <a:r>
              <a:rPr lang="en-US" altLang="en-US" sz="3000" dirty="0">
                <a:solidFill>
                  <a:srgbClr val="800000"/>
                </a:solidFill>
                <a:latin typeface="+mn-lt"/>
                <a:cs typeface="Arial" panose="020B0604020202020204" pitchFamily="34" charset="0"/>
              </a:rPr>
              <a:t>% </a:t>
            </a:r>
            <a:r>
              <a:rPr lang="en-US" altLang="en-US" sz="3000" dirty="0" smtClean="0">
                <a:solidFill>
                  <a:schemeClr val="tx1">
                    <a:lumMod val="85000"/>
                    <a:lumOff val="15000"/>
                  </a:schemeClr>
                </a:solidFill>
                <a:latin typeface="+mn-lt"/>
                <a:cs typeface="Arial" panose="020B0604020202020204" pitchFamily="34" charset="0"/>
              </a:rPr>
              <a:t>of </a:t>
            </a:r>
            <a:r>
              <a:rPr lang="en-US" altLang="en-US" sz="3000" dirty="0">
                <a:solidFill>
                  <a:schemeClr val="tx1">
                    <a:lumMod val="85000"/>
                    <a:lumOff val="15000"/>
                  </a:schemeClr>
                </a:solidFill>
                <a:latin typeface="+mn-lt"/>
                <a:cs typeface="Arial" panose="020B0604020202020204" pitchFamily="34" charset="0"/>
              </a:rPr>
              <a:t>ponds </a:t>
            </a:r>
            <a:r>
              <a:rPr lang="en-US" altLang="en-US" sz="3000" dirty="0" smtClean="0">
                <a:solidFill>
                  <a:schemeClr val="tx1">
                    <a:lumMod val="85000"/>
                    <a:lumOff val="15000"/>
                  </a:schemeClr>
                </a:solidFill>
                <a:latin typeface="+mn-lt"/>
                <a:cs typeface="Arial" panose="020B0604020202020204" pitchFamily="34" charset="0"/>
              </a:rPr>
              <a:t>not effective in nitrogen removal</a:t>
            </a:r>
          </a:p>
          <a:p>
            <a:pPr marL="571500" indent="-280988">
              <a:lnSpc>
                <a:spcPts val="2375"/>
              </a:lnSpc>
              <a:spcBef>
                <a:spcPts val="1200"/>
              </a:spcBef>
              <a:spcAft>
                <a:spcPts val="0"/>
              </a:spcAft>
              <a:buClr>
                <a:srgbClr val="800000"/>
              </a:buClr>
              <a:buFont typeface="Wingdings" pitchFamily="2" charset="2"/>
              <a:buChar char="§"/>
              <a:tabLst>
                <a:tab pos="396875" algn="l"/>
              </a:tabLst>
              <a:defRPr/>
            </a:pPr>
            <a:r>
              <a:rPr lang="en-US" altLang="en-US" sz="3000" dirty="0" smtClean="0">
                <a:solidFill>
                  <a:schemeClr val="tx1">
                    <a:lumMod val="85000"/>
                    <a:lumOff val="15000"/>
                  </a:schemeClr>
                </a:solidFill>
                <a:latin typeface="+mn-lt"/>
                <a:cs typeface="Arial" panose="020B0604020202020204" pitchFamily="34" charset="0"/>
              </a:rPr>
              <a:t>To </a:t>
            </a:r>
            <a:r>
              <a:rPr lang="en-US" altLang="en-US" sz="3000" dirty="0">
                <a:solidFill>
                  <a:schemeClr val="tx1">
                    <a:lumMod val="85000"/>
                    <a:lumOff val="15000"/>
                  </a:schemeClr>
                </a:solidFill>
                <a:latin typeface="+mn-lt"/>
                <a:cs typeface="Arial" panose="020B0604020202020204" pitchFamily="34" charset="0"/>
              </a:rPr>
              <a:t>date they do not have a total nitrogen removal limit, just ammonia </a:t>
            </a:r>
          </a:p>
        </p:txBody>
      </p:sp>
      <p:grpSp>
        <p:nvGrpSpPr>
          <p:cNvPr id="15364" name="Group 2"/>
          <p:cNvGrpSpPr>
            <a:grpSpLocks/>
          </p:cNvGrpSpPr>
          <p:nvPr/>
        </p:nvGrpSpPr>
        <p:grpSpPr bwMode="auto">
          <a:xfrm>
            <a:off x="0" y="6275392"/>
            <a:ext cx="9144000" cy="587375"/>
            <a:chOff x="0" y="6275388"/>
            <a:chExt cx="9144000" cy="586854"/>
          </a:xfrm>
        </p:grpSpPr>
        <p:sp>
          <p:nvSpPr>
            <p:cNvPr id="15365" name="Rectangle 1"/>
            <p:cNvSpPr>
              <a:spLocks noChangeArrowheads="1"/>
            </p:cNvSpPr>
            <p:nvPr/>
          </p:nvSpPr>
          <p:spPr bwMode="auto">
            <a:xfrm>
              <a:off x="0" y="6275388"/>
              <a:ext cx="9144000" cy="586854"/>
            </a:xfrm>
            <a:prstGeom prst="rect">
              <a:avLst/>
            </a:prstGeom>
            <a:solidFill>
              <a:srgbClr val="8B213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dirty="0">
                <a:solidFill>
                  <a:srgbClr val="800000"/>
                </a:solidFill>
              </a:endParaRPr>
            </a:p>
          </p:txBody>
        </p:sp>
        <p:grpSp>
          <p:nvGrpSpPr>
            <p:cNvPr id="15366" name="Group 5"/>
            <p:cNvGrpSpPr>
              <a:grpSpLocks/>
            </p:cNvGrpSpPr>
            <p:nvPr/>
          </p:nvGrpSpPr>
          <p:grpSpPr bwMode="auto">
            <a:xfrm>
              <a:off x="7073623" y="6301607"/>
              <a:ext cx="1838528" cy="483823"/>
              <a:chOff x="6796110" y="5050530"/>
              <a:chExt cx="2347890" cy="617866"/>
            </a:xfrm>
          </p:grpSpPr>
          <p:sp>
            <p:nvSpPr>
              <p:cNvPr id="7" name="Rectangle 6">
                <a:extLst>
                  <a:ext uri="{FF2B5EF4-FFF2-40B4-BE49-F238E27FC236}">
                    <a16:creationId xmlns:a16="http://schemas.microsoft.com/office/drawing/2014/main" id="{41E8E5CE-9E46-9B4B-9CA0-9ECE209C7731}"/>
                  </a:ext>
                </a:extLst>
              </p:cNvPr>
              <p:cNvSpPr/>
              <p:nvPr/>
            </p:nvSpPr>
            <p:spPr>
              <a:xfrm>
                <a:off x="6796464" y="5051481"/>
                <a:ext cx="2347631" cy="617783"/>
              </a:xfrm>
              <a:prstGeom prst="rect">
                <a:avLst/>
              </a:prstGeom>
              <a:solidFill>
                <a:srgbClr val="8B22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536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190" y="5226343"/>
                <a:ext cx="2001730" cy="26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itle 1"/>
          <p:cNvSpPr>
            <a:spLocks noGrp="1"/>
          </p:cNvSpPr>
          <p:nvPr>
            <p:ph type="title"/>
          </p:nvPr>
        </p:nvSpPr>
        <p:spPr>
          <a:xfrm>
            <a:off x="4572000" y="304800"/>
            <a:ext cx="4572000" cy="910869"/>
          </a:xfrm>
        </p:spPr>
        <p:txBody>
          <a:bodyPr/>
          <a:lstStyle/>
          <a:p>
            <a:r>
              <a:rPr lang="en-US" dirty="0" smtClean="0"/>
              <a:t>Nitrogen issues</a:t>
            </a:r>
            <a:endParaRPr lang="en-US" dirty="0"/>
          </a:p>
        </p:txBody>
      </p:sp>
    </p:spTree>
    <p:extLst>
      <p:ext uri="{BB962C8B-B14F-4D97-AF65-F5344CB8AC3E}">
        <p14:creationId xmlns:p14="http://schemas.microsoft.com/office/powerpoint/2010/main" val="810607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Phosphorus issues</a:t>
            </a:r>
            <a:endParaRPr lang="en-US" dirty="0"/>
          </a:p>
        </p:txBody>
      </p:sp>
      <p:sp>
        <p:nvSpPr>
          <p:cNvPr id="3" name="Content Placeholder 2"/>
          <p:cNvSpPr>
            <a:spLocks noGrp="1"/>
          </p:cNvSpPr>
          <p:nvPr>
            <p:ph idx="1"/>
          </p:nvPr>
        </p:nvSpPr>
        <p:spPr/>
        <p:txBody>
          <a:bodyPr/>
          <a:lstStyle/>
          <a:p>
            <a:r>
              <a:rPr lang="en-US" dirty="0" smtClean="0"/>
              <a:t>500 small WWTP in Minnesota</a:t>
            </a:r>
          </a:p>
          <a:p>
            <a:r>
              <a:rPr lang="en-US" dirty="0" smtClean="0"/>
              <a:t>225 currently have a phosphorus limit</a:t>
            </a:r>
          </a:p>
          <a:p>
            <a:r>
              <a:rPr lang="en-US" dirty="0" smtClean="0"/>
              <a:t>~100 will get a limit upon permit renewal over next 5 years </a:t>
            </a:r>
            <a:endParaRPr lang="en-US" dirty="0"/>
          </a:p>
        </p:txBody>
      </p:sp>
    </p:spTree>
    <p:extLst>
      <p:ext uri="{BB962C8B-B14F-4D97-AF65-F5344CB8AC3E}">
        <p14:creationId xmlns:p14="http://schemas.microsoft.com/office/powerpoint/2010/main" val="1430379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dirty="0" smtClean="0"/>
              <a:t>Affordability issues - wastewater </a:t>
            </a:r>
            <a:r>
              <a:rPr lang="en-US" dirty="0"/>
              <a:t>c</a:t>
            </a:r>
            <a:r>
              <a:rPr lang="en-US" dirty="0" smtClean="0"/>
              <a:t>osts by community </a:t>
            </a:r>
            <a:r>
              <a:rPr lang="en-US" dirty="0"/>
              <a:t>s</a:t>
            </a:r>
            <a:r>
              <a:rPr lang="en-US" dirty="0" smtClean="0"/>
              <a:t>ize</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917086894"/>
              </p:ext>
            </p:extLst>
          </p:nvPr>
        </p:nvGraphicFramePr>
        <p:xfrm>
          <a:off x="0" y="1600200"/>
          <a:ext cx="9144000" cy="45529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1355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Current UMN activities</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233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E3D2-3E83-4565-8EF5-6473D1727CB9}"/>
              </a:ext>
            </a:extLst>
          </p:cNvPr>
          <p:cNvSpPr>
            <a:spLocks noGrp="1"/>
          </p:cNvSpPr>
          <p:nvPr>
            <p:ph type="title"/>
          </p:nvPr>
        </p:nvSpPr>
        <p:spPr/>
        <p:txBody>
          <a:bodyPr/>
          <a:lstStyle/>
          <a:p>
            <a:r>
              <a:rPr lang="en-US" sz="3733" dirty="0"/>
              <a:t>1.  LCCMR Completed Project:  Chloride sources across all </a:t>
            </a:r>
            <a:r>
              <a:rPr lang="en-US" sz="3733" dirty="0" smtClean="0"/>
              <a:t>WWTP</a:t>
            </a:r>
            <a:endParaRPr lang="en-US" sz="3733" dirty="0"/>
          </a:p>
        </p:txBody>
      </p:sp>
      <p:sp>
        <p:nvSpPr>
          <p:cNvPr id="4" name="Content Placeholder 3">
            <a:extLst>
              <a:ext uri="{FF2B5EF4-FFF2-40B4-BE49-F238E27FC236}">
                <a16:creationId xmlns:a16="http://schemas.microsoft.com/office/drawing/2014/main" id="{E7C05037-0BFF-4469-AAF7-F595AD2BD740}"/>
              </a:ext>
            </a:extLst>
          </p:cNvPr>
          <p:cNvSpPr>
            <a:spLocks noGrp="1"/>
          </p:cNvSpPr>
          <p:nvPr>
            <p:ph sz="half" idx="2"/>
          </p:nvPr>
        </p:nvSpPr>
        <p:spPr>
          <a:xfrm>
            <a:off x="4953000" y="1833033"/>
            <a:ext cx="3810000" cy="4267200"/>
          </a:xfrm>
        </p:spPr>
        <p:txBody>
          <a:bodyPr/>
          <a:lstStyle/>
          <a:p>
            <a:r>
              <a:rPr lang="en-US" dirty="0"/>
              <a:t>Water softening contributes 65% of WWTP chloride</a:t>
            </a:r>
          </a:p>
          <a:p>
            <a:r>
              <a:rPr lang="en-US" dirty="0"/>
              <a:t>Industry also high chloride source (21%)</a:t>
            </a:r>
          </a:p>
        </p:txBody>
      </p:sp>
      <p:pic>
        <p:nvPicPr>
          <p:cNvPr id="5" name="Content Placeholder 4"/>
          <p:cNvPicPr>
            <a:picLocks noGrp="1" noChangeAspect="1"/>
          </p:cNvPicPr>
          <p:nvPr>
            <p:ph sz="half" idx="1"/>
          </p:nvPr>
        </p:nvPicPr>
        <p:blipFill rotWithShape="1">
          <a:blip r:embed="rId3"/>
          <a:srcRect l="7132" t="1649" r="7132" b="916"/>
          <a:stretch/>
        </p:blipFill>
        <p:spPr>
          <a:xfrm>
            <a:off x="257008" y="1600199"/>
            <a:ext cx="4670592" cy="4732867"/>
          </a:xfrm>
        </p:spPr>
      </p:pic>
    </p:spTree>
    <p:extLst>
      <p:ext uri="{BB962C8B-B14F-4D97-AF65-F5344CB8AC3E}">
        <p14:creationId xmlns:p14="http://schemas.microsoft.com/office/powerpoint/2010/main" val="3092669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27200"/>
            <a:ext cx="9144000" cy="4445000"/>
          </a:xfrm>
        </p:spPr>
        <p:txBody>
          <a:bodyPr>
            <a:normAutofit fontScale="92500" lnSpcReduction="20000"/>
          </a:bodyPr>
          <a:lstStyle/>
          <a:p>
            <a:endParaRPr lang="en-US" dirty="0" smtClean="0"/>
          </a:p>
          <a:p>
            <a:r>
              <a:rPr lang="en-US" sz="3300" dirty="0" smtClean="0"/>
              <a:t>This project developed software that contains:</a:t>
            </a:r>
          </a:p>
          <a:p>
            <a:pPr lvl="1"/>
            <a:r>
              <a:rPr lang="en-US" sz="3300" dirty="0"/>
              <a:t>S</a:t>
            </a:r>
            <a:r>
              <a:rPr lang="en-US" sz="3300" dirty="0" smtClean="0"/>
              <a:t>preadsheet-based economic model and</a:t>
            </a:r>
          </a:p>
          <a:p>
            <a:pPr lvl="1"/>
            <a:r>
              <a:rPr lang="en-US" sz="3300" dirty="0"/>
              <a:t>C</a:t>
            </a:r>
            <a:r>
              <a:rPr lang="en-US" sz="3300" dirty="0" smtClean="0"/>
              <a:t>ontains fact-sheet style educational modules</a:t>
            </a:r>
          </a:p>
          <a:p>
            <a:r>
              <a:rPr lang="en-US" sz="3300" dirty="0" smtClean="0"/>
              <a:t>The tool provides users with fundamental information about:</a:t>
            </a:r>
          </a:p>
          <a:p>
            <a:pPr lvl="1"/>
            <a:r>
              <a:rPr lang="en-US" sz="3300" dirty="0" smtClean="0"/>
              <a:t>Operation of various wastewater management options and </a:t>
            </a:r>
          </a:p>
          <a:p>
            <a:pPr lvl="1"/>
            <a:r>
              <a:rPr lang="en-US" sz="3300" dirty="0"/>
              <a:t>C</a:t>
            </a:r>
            <a:r>
              <a:rPr lang="en-US" sz="3300" dirty="0" smtClean="0"/>
              <a:t>ost estimates for these options based on local cost indices</a:t>
            </a:r>
          </a:p>
          <a:p>
            <a:endParaRPr lang="en-US" dirty="0"/>
          </a:p>
        </p:txBody>
      </p:sp>
      <p:sp>
        <p:nvSpPr>
          <p:cNvPr id="2" name="Title 1"/>
          <p:cNvSpPr>
            <a:spLocks noGrp="1"/>
          </p:cNvSpPr>
          <p:nvPr>
            <p:ph type="title"/>
          </p:nvPr>
        </p:nvSpPr>
        <p:spPr>
          <a:xfrm>
            <a:off x="0" y="533400"/>
            <a:ext cx="8915400" cy="1219200"/>
          </a:xfrm>
        </p:spPr>
        <p:txBody>
          <a:bodyPr>
            <a:noAutofit/>
          </a:bodyPr>
          <a:lstStyle/>
          <a:p>
            <a:r>
              <a:rPr lang="en-US" sz="3600" dirty="0" smtClean="0"/>
              <a:t>2. </a:t>
            </a:r>
            <a:r>
              <a:rPr lang="en-US" sz="3600" dirty="0"/>
              <a:t>WERF Completed Project - projecting costs of community scale </a:t>
            </a:r>
            <a:r>
              <a:rPr lang="en-US" sz="3600" dirty="0" smtClean="0"/>
              <a:t>wastewater</a:t>
            </a:r>
            <a:endParaRPr lang="en-US" dirty="0"/>
          </a:p>
        </p:txBody>
      </p:sp>
    </p:spTree>
    <p:extLst>
      <p:ext uri="{BB962C8B-B14F-4D97-AF65-F5344CB8AC3E}">
        <p14:creationId xmlns:p14="http://schemas.microsoft.com/office/powerpoint/2010/main" val="10315633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1" name="Group 13"/>
          <p:cNvGrpSpPr>
            <a:grpSpLocks/>
          </p:cNvGrpSpPr>
          <p:nvPr/>
        </p:nvGrpSpPr>
        <p:grpSpPr bwMode="auto">
          <a:xfrm>
            <a:off x="0" y="6275392"/>
            <a:ext cx="9144000" cy="587375"/>
            <a:chOff x="0" y="6275388"/>
            <a:chExt cx="9144000" cy="586854"/>
          </a:xfrm>
        </p:grpSpPr>
        <p:sp>
          <p:nvSpPr>
            <p:cNvPr id="17418" name="Rectangle 14"/>
            <p:cNvSpPr>
              <a:spLocks noChangeArrowheads="1"/>
            </p:cNvSpPr>
            <p:nvPr/>
          </p:nvSpPr>
          <p:spPr bwMode="auto">
            <a:xfrm>
              <a:off x="0" y="6275388"/>
              <a:ext cx="9144000" cy="586854"/>
            </a:xfrm>
            <a:prstGeom prst="rect">
              <a:avLst/>
            </a:prstGeom>
            <a:solidFill>
              <a:srgbClr val="8B213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dirty="0">
                <a:solidFill>
                  <a:srgbClr val="800000"/>
                </a:solidFill>
              </a:endParaRPr>
            </a:p>
          </p:txBody>
        </p:sp>
        <p:grpSp>
          <p:nvGrpSpPr>
            <p:cNvPr id="17419" name="Group 15"/>
            <p:cNvGrpSpPr>
              <a:grpSpLocks/>
            </p:cNvGrpSpPr>
            <p:nvPr/>
          </p:nvGrpSpPr>
          <p:grpSpPr bwMode="auto">
            <a:xfrm>
              <a:off x="7073623" y="6301607"/>
              <a:ext cx="1838528" cy="483823"/>
              <a:chOff x="6796110" y="5050530"/>
              <a:chExt cx="2347890" cy="617866"/>
            </a:xfrm>
          </p:grpSpPr>
          <p:sp>
            <p:nvSpPr>
              <p:cNvPr id="18" name="Rectangle 17">
                <a:extLst>
                  <a:ext uri="{FF2B5EF4-FFF2-40B4-BE49-F238E27FC236}">
                    <a16:creationId xmlns:a16="http://schemas.microsoft.com/office/drawing/2014/main" id="{0B305771-6D53-2646-83C8-FEC33503AF93}"/>
                  </a:ext>
                </a:extLst>
              </p:cNvPr>
              <p:cNvSpPr/>
              <p:nvPr/>
            </p:nvSpPr>
            <p:spPr>
              <a:xfrm>
                <a:off x="6796464" y="5051481"/>
                <a:ext cx="2347631" cy="617783"/>
              </a:xfrm>
              <a:prstGeom prst="rect">
                <a:avLst/>
              </a:prstGeom>
              <a:solidFill>
                <a:srgbClr val="8B22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7421"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90" y="5226343"/>
                <a:ext cx="2001730" cy="26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 name="Title 2"/>
          <p:cNvSpPr>
            <a:spLocks noGrp="1"/>
          </p:cNvSpPr>
          <p:nvPr>
            <p:ph type="title"/>
          </p:nvPr>
        </p:nvSpPr>
        <p:spPr>
          <a:xfrm>
            <a:off x="0" y="541076"/>
            <a:ext cx="9144000" cy="1143000"/>
          </a:xfrm>
        </p:spPr>
        <p:txBody>
          <a:bodyPr/>
          <a:lstStyle/>
          <a:p>
            <a:r>
              <a:rPr lang="en-US" dirty="0" smtClean="0"/>
              <a:t>3. LCCMR-FUNDED RESEARCH STARTED JULY 2019</a:t>
            </a:r>
            <a:br>
              <a:rPr lang="en-US" dirty="0" smtClean="0"/>
            </a:br>
            <a:endParaRPr lang="en-US" dirty="0"/>
          </a:p>
        </p:txBody>
      </p:sp>
      <p:sp>
        <p:nvSpPr>
          <p:cNvPr id="6" name="Content Placeholder 5"/>
          <p:cNvSpPr>
            <a:spLocks noGrp="1"/>
          </p:cNvSpPr>
          <p:nvPr>
            <p:ph idx="1"/>
          </p:nvPr>
        </p:nvSpPr>
        <p:spPr/>
        <p:txBody>
          <a:bodyPr/>
          <a:lstStyle/>
          <a:p>
            <a:r>
              <a:rPr lang="en-US" altLang="en-US" dirty="0" smtClean="0"/>
              <a:t>Understand why ponds underperform so that nitrogen removal can be improved</a:t>
            </a:r>
          </a:p>
          <a:p>
            <a:r>
              <a:rPr lang="en-US" altLang="en-US" dirty="0" smtClean="0"/>
              <a:t>Understand how nitrogen </a:t>
            </a:r>
            <a:br>
              <a:rPr lang="en-US" altLang="en-US" dirty="0" smtClean="0"/>
            </a:br>
            <a:r>
              <a:rPr lang="en-US" altLang="en-US" dirty="0" smtClean="0"/>
              <a:t>is removed in these systems </a:t>
            </a:r>
          </a:p>
          <a:p>
            <a:r>
              <a:rPr lang="en-US" altLang="en-US" dirty="0" smtClean="0"/>
              <a:t>Develop simple methods to improve nitrogen removal</a:t>
            </a:r>
          </a:p>
          <a:p>
            <a:endParaRPr lang="en-US" altLang="en-US" dirty="0" smtClean="0"/>
          </a:p>
          <a:p>
            <a:endParaRPr lang="en-US" dirty="0"/>
          </a:p>
        </p:txBody>
      </p:sp>
    </p:spTree>
    <p:extLst>
      <p:ext uri="{BB962C8B-B14F-4D97-AF65-F5344CB8AC3E}">
        <p14:creationId xmlns:p14="http://schemas.microsoft.com/office/powerpoint/2010/main" val="2071381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90500" y="304800"/>
            <a:ext cx="8763000" cy="1139825"/>
          </a:xfrm>
        </p:spPr>
        <p:txBody>
          <a:bodyPr>
            <a:normAutofit fontScale="90000"/>
          </a:bodyPr>
          <a:lstStyle/>
          <a:p>
            <a:r>
              <a:rPr lang="en-US" dirty="0"/>
              <a:t>Water Resources Center, Onsite Sewage Treatment Program (OSTP)</a:t>
            </a:r>
          </a:p>
        </p:txBody>
      </p:sp>
      <p:sp>
        <p:nvSpPr>
          <p:cNvPr id="226307" name="Rectangle 3"/>
          <p:cNvSpPr>
            <a:spLocks noGrp="1" noChangeArrowheads="1"/>
          </p:cNvSpPr>
          <p:nvPr>
            <p:ph type="body" sz="half" idx="1"/>
          </p:nvPr>
        </p:nvSpPr>
        <p:spPr>
          <a:xfrm>
            <a:off x="304800" y="1905000"/>
            <a:ext cx="8534400" cy="5257800"/>
          </a:xfrm>
        </p:spPr>
        <p:txBody>
          <a:bodyPr>
            <a:normAutofit/>
          </a:bodyPr>
          <a:lstStyle/>
          <a:p>
            <a:r>
              <a:rPr lang="en-US" sz="3400" dirty="0" smtClean="0"/>
              <a:t>Education </a:t>
            </a:r>
            <a:r>
              <a:rPr lang="en-US" sz="3400" dirty="0"/>
              <a:t>for Professionals started in 1974 </a:t>
            </a:r>
          </a:p>
          <a:p>
            <a:r>
              <a:rPr lang="en-US" sz="3400" dirty="0"/>
              <a:t>Education for Homeowners &amp; Small Communities started in early 1990s</a:t>
            </a:r>
          </a:p>
          <a:p>
            <a:r>
              <a:rPr lang="en-US" sz="3400" dirty="0"/>
              <a:t>Ongoing research and demonstration supporting educational efforts </a:t>
            </a:r>
          </a:p>
        </p:txBody>
      </p:sp>
    </p:spTree>
    <p:extLst>
      <p:ext uri="{BB962C8B-B14F-4D97-AF65-F5344CB8AC3E}">
        <p14:creationId xmlns:p14="http://schemas.microsoft.com/office/powerpoint/2010/main" val="284985316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Rectangle 5"/>
          <p:cNvSpPr>
            <a:spLocks noGrp="1" noChangeArrowheads="1"/>
          </p:cNvSpPr>
          <p:nvPr>
            <p:ph idx="1"/>
          </p:nvPr>
        </p:nvSpPr>
        <p:spPr>
          <a:xfrm>
            <a:off x="228600" y="1676400"/>
            <a:ext cx="8915400" cy="5181600"/>
          </a:xfrm>
        </p:spPr>
        <p:txBody>
          <a:bodyPr>
            <a:normAutofit/>
          </a:bodyPr>
          <a:lstStyle/>
          <a:p>
            <a:r>
              <a:rPr lang="en-US" sz="3600" dirty="0" smtClean="0"/>
              <a:t>OSTP worked with over 20 Minnesota small communities</a:t>
            </a:r>
          </a:p>
          <a:p>
            <a:r>
              <a:rPr lang="en-US" sz="3600" dirty="0" smtClean="0"/>
              <a:t>Education and facilitation provided on:</a:t>
            </a:r>
          </a:p>
          <a:p>
            <a:pPr lvl="1"/>
            <a:r>
              <a:rPr lang="en-US" sz="2800" dirty="0"/>
              <a:t>Wastewater treatment basics</a:t>
            </a:r>
          </a:p>
          <a:p>
            <a:pPr lvl="1"/>
            <a:r>
              <a:rPr lang="en-US" sz="2800" dirty="0"/>
              <a:t>The decision-making process </a:t>
            </a:r>
          </a:p>
          <a:p>
            <a:pPr lvl="1"/>
            <a:r>
              <a:rPr lang="en-US" sz="2800" dirty="0"/>
              <a:t>Working with professionals</a:t>
            </a:r>
          </a:p>
          <a:p>
            <a:pPr lvl="1"/>
            <a:r>
              <a:rPr lang="en-US" sz="2800" dirty="0"/>
              <a:t>Treatment options</a:t>
            </a:r>
          </a:p>
          <a:p>
            <a:pPr lvl="1"/>
            <a:r>
              <a:rPr lang="en-US" sz="2800" dirty="0"/>
              <a:t>Management of systems</a:t>
            </a:r>
          </a:p>
          <a:p>
            <a:pPr lvl="2"/>
            <a:endParaRPr lang="en-US" dirty="0"/>
          </a:p>
        </p:txBody>
      </p:sp>
      <p:sp>
        <p:nvSpPr>
          <p:cNvPr id="109572" name="Rectangle 4"/>
          <p:cNvSpPr>
            <a:spLocks noGrp="1" noChangeArrowheads="1"/>
          </p:cNvSpPr>
          <p:nvPr>
            <p:ph type="title"/>
          </p:nvPr>
        </p:nvSpPr>
        <p:spPr/>
        <p:txBody>
          <a:bodyPr/>
          <a:lstStyle/>
          <a:p>
            <a:r>
              <a:rPr lang="en-US" dirty="0" smtClean="0"/>
              <a:t>Past small </a:t>
            </a:r>
            <a:r>
              <a:rPr lang="en-US" dirty="0"/>
              <a:t>c</a:t>
            </a:r>
            <a:r>
              <a:rPr lang="en-US" dirty="0" smtClean="0"/>
              <a:t>ommunity </a:t>
            </a:r>
            <a:r>
              <a:rPr lang="en-US" dirty="0"/>
              <a:t>w</a:t>
            </a:r>
            <a:r>
              <a:rPr lang="en-US" dirty="0" smtClean="0"/>
              <a:t>astewater </a:t>
            </a:r>
            <a:r>
              <a:rPr lang="en-US" dirty="0"/>
              <a:t>a</a:t>
            </a:r>
            <a:r>
              <a:rPr lang="en-US" dirty="0" smtClean="0"/>
              <a:t>ctivities</a:t>
            </a:r>
            <a:endParaRPr lang="en-US" dirty="0"/>
          </a:p>
        </p:txBody>
      </p:sp>
    </p:spTree>
    <p:extLst>
      <p:ext uri="{BB962C8B-B14F-4D97-AF65-F5344CB8AC3E}">
        <p14:creationId xmlns:p14="http://schemas.microsoft.com/office/powerpoint/2010/main" val="133833630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eaLnBrk="1" hangingPunct="1"/>
            <a:r>
              <a:rPr lang="en-US" dirty="0" smtClean="0"/>
              <a:t>OSTP community </a:t>
            </a:r>
            <a:r>
              <a:rPr lang="en-US" dirty="0"/>
              <a:t>i</a:t>
            </a:r>
            <a:r>
              <a:rPr lang="en-US" dirty="0" smtClean="0"/>
              <a:t>nvolvement</a:t>
            </a:r>
          </a:p>
        </p:txBody>
      </p:sp>
      <p:sp>
        <p:nvSpPr>
          <p:cNvPr id="4" name="Content Placeholder 3"/>
          <p:cNvSpPr>
            <a:spLocks noGrp="1"/>
          </p:cNvSpPr>
          <p:nvPr>
            <p:ph sz="half" idx="1"/>
          </p:nvPr>
        </p:nvSpPr>
        <p:spPr>
          <a:xfrm>
            <a:off x="152400" y="1676400"/>
            <a:ext cx="2362200" cy="4434840"/>
          </a:xfrm>
        </p:spPr>
        <p:txBody>
          <a:bodyPr>
            <a:normAutofit fontScale="92500" lnSpcReduction="20000"/>
          </a:bodyPr>
          <a:lstStyle/>
          <a:p>
            <a:r>
              <a:rPr lang="en-US" dirty="0"/>
              <a:t>Amelund</a:t>
            </a:r>
          </a:p>
          <a:p>
            <a:r>
              <a:rPr lang="en-US" dirty="0" smtClean="0"/>
              <a:t>Andyville</a:t>
            </a:r>
            <a:endParaRPr lang="en-US" dirty="0"/>
          </a:p>
          <a:p>
            <a:r>
              <a:rPr lang="en-US" dirty="0" smtClean="0"/>
              <a:t>Barry</a:t>
            </a:r>
            <a:endParaRPr lang="en-US" dirty="0"/>
          </a:p>
          <a:p>
            <a:r>
              <a:rPr lang="en-US" dirty="0"/>
              <a:t>Biscay</a:t>
            </a:r>
          </a:p>
          <a:p>
            <a:r>
              <a:rPr lang="en-US" dirty="0" smtClean="0"/>
              <a:t>Blueberry </a:t>
            </a:r>
            <a:r>
              <a:rPr lang="en-US" dirty="0"/>
              <a:t>Twp.</a:t>
            </a:r>
          </a:p>
          <a:p>
            <a:r>
              <a:rPr lang="en-US" dirty="0" smtClean="0"/>
              <a:t>Bixby</a:t>
            </a:r>
          </a:p>
          <a:p>
            <a:r>
              <a:rPr lang="en-US" dirty="0"/>
              <a:t>Carlos</a:t>
            </a:r>
          </a:p>
          <a:p>
            <a:pPr marL="0" indent="0">
              <a:buNone/>
            </a:pPr>
            <a:endParaRPr lang="en-US" dirty="0" smtClean="0"/>
          </a:p>
          <a:p>
            <a:endParaRPr lang="en-US" dirty="0" smtClean="0"/>
          </a:p>
        </p:txBody>
      </p:sp>
      <p:sp>
        <p:nvSpPr>
          <p:cNvPr id="5" name="Content Placeholder 4"/>
          <p:cNvSpPr>
            <a:spLocks noGrp="1"/>
          </p:cNvSpPr>
          <p:nvPr>
            <p:ph sz="half" idx="2"/>
          </p:nvPr>
        </p:nvSpPr>
        <p:spPr>
          <a:xfrm>
            <a:off x="6096000" y="1600200"/>
            <a:ext cx="3200400" cy="4434840"/>
          </a:xfrm>
        </p:spPr>
        <p:txBody>
          <a:bodyPr>
            <a:normAutofit fontScale="92500" lnSpcReduction="20000"/>
          </a:bodyPr>
          <a:lstStyle/>
          <a:p>
            <a:pPr marL="457200" indent="-457200">
              <a:buSzPct val="95000"/>
              <a:buFont typeface="Arial" panose="020B0604020202020204" pitchFamily="34" charset="0"/>
              <a:buChar char="•"/>
              <a:defRPr/>
            </a:pPr>
            <a:r>
              <a:rPr lang="en-US" dirty="0"/>
              <a:t>Larsmont</a:t>
            </a:r>
          </a:p>
          <a:p>
            <a:pPr marL="457200" indent="-457200">
              <a:buSzPct val="95000"/>
              <a:buFont typeface="Arial" panose="020B0604020202020204" pitchFamily="34" charset="0"/>
              <a:buChar char="•"/>
              <a:defRPr/>
            </a:pPr>
            <a:r>
              <a:rPr lang="en-US" dirty="0" smtClean="0"/>
              <a:t>Leonard</a:t>
            </a:r>
            <a:endParaRPr lang="en-US" dirty="0"/>
          </a:p>
          <a:p>
            <a:pPr marL="457200" indent="-457200">
              <a:buSzPct val="95000"/>
              <a:buFont typeface="Arial" panose="020B0604020202020204" pitchFamily="34" charset="0"/>
              <a:buChar char="•"/>
              <a:defRPr/>
            </a:pPr>
            <a:r>
              <a:rPr lang="en-US" dirty="0"/>
              <a:t>Louisburg</a:t>
            </a:r>
          </a:p>
          <a:p>
            <a:pPr marL="457200" indent="-457200">
              <a:buSzPct val="95000"/>
              <a:buFont typeface="Arial" panose="020B0604020202020204" pitchFamily="34" charset="0"/>
              <a:buChar char="•"/>
              <a:defRPr/>
            </a:pPr>
            <a:r>
              <a:rPr lang="en-US" dirty="0" smtClean="0"/>
              <a:t>McGrath</a:t>
            </a:r>
            <a:endParaRPr lang="en-US" dirty="0"/>
          </a:p>
          <a:p>
            <a:pPr marL="457200" indent="-457200">
              <a:buSzPct val="95000"/>
              <a:buFont typeface="Arial" panose="020B0604020202020204" pitchFamily="34" charset="0"/>
              <a:buChar char="•"/>
              <a:defRPr/>
            </a:pPr>
            <a:r>
              <a:rPr lang="en-US" dirty="0"/>
              <a:t>Myrtle</a:t>
            </a:r>
          </a:p>
          <a:p>
            <a:pPr marL="457200" indent="-457200">
              <a:buSzPct val="95000"/>
              <a:buFont typeface="Arial" panose="020B0604020202020204" pitchFamily="34" charset="0"/>
              <a:buChar char="•"/>
              <a:defRPr/>
            </a:pPr>
            <a:r>
              <a:rPr lang="en-US" dirty="0"/>
              <a:t>Nicolville</a:t>
            </a:r>
          </a:p>
          <a:p>
            <a:pPr marL="457200" indent="-457200">
              <a:buSzPct val="95000"/>
              <a:buFont typeface="Arial" panose="020B0604020202020204" pitchFamily="34" charset="0"/>
              <a:buChar char="•"/>
              <a:defRPr/>
            </a:pPr>
            <a:r>
              <a:rPr lang="en-US" kern="0" dirty="0"/>
              <a:t>Rolling Shores</a:t>
            </a:r>
          </a:p>
          <a:p>
            <a:pPr marL="457200" indent="-457200">
              <a:buSzPct val="95000"/>
              <a:buFont typeface="Arial" panose="020B0604020202020204" pitchFamily="34" charset="0"/>
              <a:buChar char="•"/>
              <a:defRPr/>
            </a:pPr>
            <a:r>
              <a:rPr lang="en-US" dirty="0" smtClean="0"/>
              <a:t>Side Lake</a:t>
            </a:r>
          </a:p>
          <a:p>
            <a:pPr marL="457200" indent="-457200">
              <a:buSzPct val="95000"/>
              <a:buFont typeface="Arial" panose="020B0604020202020204" pitchFamily="34" charset="0"/>
              <a:buChar char="•"/>
              <a:defRPr/>
            </a:pPr>
            <a:r>
              <a:rPr lang="en-US" dirty="0" smtClean="0"/>
              <a:t>Trotsky</a:t>
            </a:r>
            <a:endParaRPr lang="en-US" dirty="0"/>
          </a:p>
          <a:p>
            <a:endParaRPr lang="en-US" dirty="0" smtClean="0"/>
          </a:p>
        </p:txBody>
      </p:sp>
      <p:sp>
        <p:nvSpPr>
          <p:cNvPr id="7" name="Content Placeholder 4"/>
          <p:cNvSpPr txBox="1">
            <a:spLocks/>
          </p:cNvSpPr>
          <p:nvPr/>
        </p:nvSpPr>
        <p:spPr bwMode="auto">
          <a:xfrm>
            <a:off x="2514600" y="1600200"/>
            <a:ext cx="3429000" cy="44348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457200" indent="-457200">
              <a:buClr>
                <a:srgbClr val="7A0019"/>
              </a:buClr>
              <a:buFont typeface="Arial" panose="020B0604020202020204" pitchFamily="34" charset="0"/>
              <a:buChar char="•"/>
            </a:pPr>
            <a:r>
              <a:rPr lang="en-US" sz="3000" dirty="0" smtClean="0"/>
              <a:t>Crane </a:t>
            </a:r>
            <a:r>
              <a:rPr lang="en-US" sz="3000" dirty="0"/>
              <a:t>Lake</a:t>
            </a:r>
          </a:p>
          <a:p>
            <a:pPr marL="457200" indent="-457200">
              <a:buClr>
                <a:srgbClr val="7A0019"/>
              </a:buClr>
              <a:buFont typeface="Arial" panose="020B0604020202020204" pitchFamily="34" charset="0"/>
              <a:buChar char="•"/>
            </a:pPr>
            <a:r>
              <a:rPr lang="en-US" sz="3000" dirty="0" smtClean="0"/>
              <a:t>Dakota</a:t>
            </a:r>
            <a:endParaRPr lang="en-US" sz="3000" dirty="0"/>
          </a:p>
          <a:p>
            <a:pPr marL="457200" indent="-457200">
              <a:buClr>
                <a:srgbClr val="7A0019"/>
              </a:buClr>
              <a:buFont typeface="Arial" panose="020B0604020202020204" pitchFamily="34" charset="0"/>
              <a:buChar char="•"/>
            </a:pPr>
            <a:r>
              <a:rPr lang="en-US" sz="3000" dirty="0"/>
              <a:t>Doran</a:t>
            </a:r>
          </a:p>
          <a:p>
            <a:pPr marL="457200" indent="-457200">
              <a:spcBef>
                <a:spcPct val="20000"/>
              </a:spcBef>
              <a:buClr>
                <a:srgbClr val="7A0019"/>
              </a:buClr>
              <a:buSzPct val="95000"/>
              <a:buFont typeface="Arial" panose="020B0604020202020204" pitchFamily="34" charset="0"/>
              <a:buChar char="•"/>
              <a:defRPr/>
            </a:pPr>
            <a:r>
              <a:rPr lang="en-US" sz="3000" dirty="0" smtClean="0"/>
              <a:t>Forest </a:t>
            </a:r>
            <a:r>
              <a:rPr lang="en-US" sz="3000" dirty="0"/>
              <a:t>City </a:t>
            </a:r>
            <a:r>
              <a:rPr lang="en-US" sz="3000" dirty="0" smtClean="0"/>
              <a:t>Twp.</a:t>
            </a:r>
            <a:endParaRPr lang="en-US" sz="3000" dirty="0"/>
          </a:p>
          <a:p>
            <a:pPr marL="457200" indent="-457200">
              <a:spcBef>
                <a:spcPct val="20000"/>
              </a:spcBef>
              <a:buClr>
                <a:srgbClr val="7A0019"/>
              </a:buClr>
              <a:buSzPct val="95000"/>
              <a:buFont typeface="Arial" panose="020B0604020202020204" pitchFamily="34" charset="0"/>
              <a:buChar char="•"/>
              <a:defRPr/>
            </a:pPr>
            <a:r>
              <a:rPr lang="en-US" sz="3000" dirty="0" smtClean="0"/>
              <a:t>Hazel Run</a:t>
            </a:r>
          </a:p>
          <a:p>
            <a:pPr marL="457200" indent="-457200">
              <a:spcBef>
                <a:spcPct val="20000"/>
              </a:spcBef>
              <a:buClr>
                <a:srgbClr val="7A0019"/>
              </a:buClr>
              <a:buSzPct val="95000"/>
              <a:buFont typeface="Arial" panose="020B0604020202020204" pitchFamily="34" charset="0"/>
              <a:buChar char="•"/>
              <a:defRPr/>
            </a:pPr>
            <a:r>
              <a:rPr lang="en-US" sz="3000" dirty="0"/>
              <a:t>Hiawatha Beach in Ham </a:t>
            </a:r>
            <a:r>
              <a:rPr lang="en-US" sz="3000" dirty="0" smtClean="0"/>
              <a:t>Lake</a:t>
            </a:r>
          </a:p>
          <a:p>
            <a:pPr marL="457200" indent="-457200">
              <a:spcBef>
                <a:spcPct val="20000"/>
              </a:spcBef>
              <a:buClr>
                <a:srgbClr val="7A0019"/>
              </a:buClr>
              <a:buSzPct val="95000"/>
              <a:buFont typeface="Arial" panose="020B0604020202020204" pitchFamily="34" charset="0"/>
              <a:buChar char="•"/>
              <a:defRPr/>
            </a:pPr>
            <a:r>
              <a:rPr lang="en-US" sz="3000" dirty="0" smtClean="0"/>
              <a:t>Jenkins</a:t>
            </a:r>
            <a:endParaRPr lang="en-US" sz="3000" dirty="0"/>
          </a:p>
        </p:txBody>
      </p:sp>
    </p:spTree>
    <p:extLst>
      <p:ext uri="{BB962C8B-B14F-4D97-AF65-F5344CB8AC3E}">
        <p14:creationId xmlns:p14="http://schemas.microsoft.com/office/powerpoint/2010/main" val="1716913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What is needed?</a:t>
            </a:r>
            <a:endParaRPr lang="en-US" dirty="0"/>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58365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MNDRIVE: environment programing goals</a:t>
            </a:r>
            <a:endParaRPr lang="en-US" dirty="0"/>
          </a:p>
        </p:txBody>
      </p:sp>
      <p:sp>
        <p:nvSpPr>
          <p:cNvPr id="10" name="Content Placeholder 9"/>
          <p:cNvSpPr>
            <a:spLocks noGrp="1"/>
          </p:cNvSpPr>
          <p:nvPr>
            <p:ph idx="1"/>
          </p:nvPr>
        </p:nvSpPr>
        <p:spPr/>
        <p:txBody>
          <a:bodyPr/>
          <a:lstStyle/>
          <a:p>
            <a:r>
              <a:rPr lang="en-US" altLang="en-US" dirty="0" smtClean="0"/>
              <a:t>A Listening Session series with a focus on rural water and wastewater issues will be held this academic year</a:t>
            </a:r>
          </a:p>
          <a:p>
            <a:endParaRPr lang="en-US" dirty="0"/>
          </a:p>
        </p:txBody>
      </p:sp>
      <p:grpSp>
        <p:nvGrpSpPr>
          <p:cNvPr id="19461" name="Group 6"/>
          <p:cNvGrpSpPr>
            <a:grpSpLocks/>
          </p:cNvGrpSpPr>
          <p:nvPr/>
        </p:nvGrpSpPr>
        <p:grpSpPr bwMode="auto">
          <a:xfrm>
            <a:off x="-66673" y="6275388"/>
            <a:ext cx="9210675" cy="590550"/>
            <a:chOff x="-66761" y="6275388"/>
            <a:chExt cx="9210761" cy="589968"/>
          </a:xfrm>
        </p:grpSpPr>
        <p:sp>
          <p:nvSpPr>
            <p:cNvPr id="19462" name="Rectangle 7"/>
            <p:cNvSpPr>
              <a:spLocks noChangeArrowheads="1"/>
            </p:cNvSpPr>
            <p:nvPr/>
          </p:nvSpPr>
          <p:spPr bwMode="auto">
            <a:xfrm>
              <a:off x="0" y="6275388"/>
              <a:ext cx="9144000" cy="586854"/>
            </a:xfrm>
            <a:prstGeom prst="rect">
              <a:avLst/>
            </a:prstGeom>
            <a:solidFill>
              <a:srgbClr val="8B213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dirty="0">
                <a:solidFill>
                  <a:srgbClr val="800000"/>
                </a:solidFill>
              </a:endParaRPr>
            </a:p>
          </p:txBody>
        </p:sp>
        <p:grpSp>
          <p:nvGrpSpPr>
            <p:cNvPr id="19463" name="Group 8"/>
            <p:cNvGrpSpPr>
              <a:grpSpLocks/>
            </p:cNvGrpSpPr>
            <p:nvPr/>
          </p:nvGrpSpPr>
          <p:grpSpPr bwMode="auto">
            <a:xfrm>
              <a:off x="7073623" y="6301607"/>
              <a:ext cx="1838528" cy="483823"/>
              <a:chOff x="6796110" y="5050530"/>
              <a:chExt cx="2347890" cy="617866"/>
            </a:xfrm>
          </p:grpSpPr>
          <p:sp>
            <p:nvSpPr>
              <p:cNvPr id="11" name="Rectangle 10">
                <a:extLst>
                  <a:ext uri="{FF2B5EF4-FFF2-40B4-BE49-F238E27FC236}">
                    <a16:creationId xmlns:a16="http://schemas.microsoft.com/office/drawing/2014/main" id="{9CE17895-19A7-9641-9F09-28D6FA4E0920}"/>
                  </a:ext>
                </a:extLst>
              </p:cNvPr>
              <p:cNvSpPr/>
              <p:nvPr/>
            </p:nvSpPr>
            <p:spPr>
              <a:xfrm>
                <a:off x="6796439" y="5051477"/>
                <a:ext cx="2347652" cy="617723"/>
              </a:xfrm>
              <a:prstGeom prst="rect">
                <a:avLst/>
              </a:prstGeom>
              <a:solidFill>
                <a:srgbClr val="8B22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946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90" y="5226343"/>
                <a:ext cx="2001730" cy="26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464" name="Picture 9"/>
            <p:cNvPicPr>
              <a:picLocks noChangeAspect="1" noChangeArrowheads="1"/>
            </p:cNvPicPr>
            <p:nvPr/>
          </p:nvPicPr>
          <p:blipFill>
            <a:blip r:embed="rId3" cstate="hqprint">
              <a:extLst>
                <a:ext uri="{28A0092B-C50C-407E-A947-70E740481C1C}">
                  <a14:useLocalDpi xmlns:a14="http://schemas.microsoft.com/office/drawing/2010/main" val="0"/>
                </a:ext>
              </a:extLst>
            </a:blip>
            <a:srcRect b="66667"/>
            <a:stretch>
              <a:fillRect/>
            </a:stretch>
          </p:blipFill>
          <p:spPr bwMode="auto">
            <a:xfrm>
              <a:off x="-66761" y="6347281"/>
              <a:ext cx="1160985" cy="5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35860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issues – </a:t>
            </a:r>
            <a:br>
              <a:rPr lang="en-US" dirty="0" smtClean="0"/>
            </a:br>
            <a:r>
              <a:rPr lang="en-US" dirty="0" smtClean="0"/>
              <a:t>hierarchy needed </a:t>
            </a:r>
            <a:endParaRPr lang="en-US" dirty="0"/>
          </a:p>
        </p:txBody>
      </p:sp>
      <p:sp>
        <p:nvSpPr>
          <p:cNvPr id="3" name="Text Placeholder 2"/>
          <p:cNvSpPr>
            <a:spLocks noGrp="1"/>
          </p:cNvSpPr>
          <p:nvPr>
            <p:ph type="body" sz="half" idx="1"/>
          </p:nvPr>
        </p:nvSpPr>
        <p:spPr/>
        <p:txBody>
          <a:bodyPr/>
          <a:lstStyle/>
          <a:p>
            <a:r>
              <a:rPr lang="en-US" dirty="0" smtClean="0"/>
              <a:t>Community needs a good process to come up with the most economical solution</a:t>
            </a:r>
          </a:p>
          <a:p>
            <a:r>
              <a:rPr lang="en-US" dirty="0" smtClean="0"/>
              <a:t>Replacement costs vary from $8 - $30K+</a:t>
            </a:r>
            <a:endParaRPr lang="en-US" dirty="0"/>
          </a:p>
        </p:txBody>
      </p:sp>
      <p:sp>
        <p:nvSpPr>
          <p:cNvPr id="4" name="Content Placeholder 3"/>
          <p:cNvSpPr>
            <a:spLocks noGrp="1"/>
          </p:cNvSpPr>
          <p:nvPr>
            <p:ph sz="half" idx="2"/>
          </p:nvPr>
        </p:nvSpPr>
        <p:spPr/>
        <p:txBody>
          <a:bodyPr/>
          <a:lstStyle/>
          <a:p>
            <a:pPr marL="514350" indent="-514350">
              <a:buFont typeface="+mj-lt"/>
              <a:buAutoNum type="arabicPeriod"/>
            </a:pPr>
            <a:r>
              <a:rPr lang="en-US" dirty="0" smtClean="0"/>
              <a:t>Will individual SSTS work?</a:t>
            </a:r>
          </a:p>
          <a:p>
            <a:pPr marL="514350" indent="-514350">
              <a:buFont typeface="+mj-lt"/>
              <a:buAutoNum type="arabicPeriod"/>
            </a:pPr>
            <a:r>
              <a:rPr lang="en-US" dirty="0" smtClean="0"/>
              <a:t>Will a cluster SSTS work?</a:t>
            </a:r>
          </a:p>
          <a:p>
            <a:pPr marL="514350" indent="-514350">
              <a:buFont typeface="+mj-lt"/>
              <a:buAutoNum type="arabicPeriod"/>
            </a:pPr>
            <a:r>
              <a:rPr lang="en-US" dirty="0" smtClean="0"/>
              <a:t>Can they regionalize?</a:t>
            </a:r>
            <a:endParaRPr lang="en-US" dirty="0"/>
          </a:p>
        </p:txBody>
      </p:sp>
    </p:spTree>
    <p:extLst>
      <p:ext uri="{BB962C8B-B14F-4D97-AF65-F5344CB8AC3E}">
        <p14:creationId xmlns:p14="http://schemas.microsoft.com/office/powerpoint/2010/main" val="285155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needed - technical</a:t>
            </a:r>
            <a:endParaRPr lang="en-US" dirty="0"/>
          </a:p>
        </p:txBody>
      </p:sp>
      <p:sp>
        <p:nvSpPr>
          <p:cNvPr id="3" name="Text Placeholder 2"/>
          <p:cNvSpPr>
            <a:spLocks noGrp="1"/>
          </p:cNvSpPr>
          <p:nvPr>
            <p:ph type="body" sz="half" idx="1"/>
          </p:nvPr>
        </p:nvSpPr>
        <p:spPr/>
        <p:txBody>
          <a:bodyPr/>
          <a:lstStyle/>
          <a:p>
            <a:r>
              <a:rPr lang="en-US" dirty="0" smtClean="0"/>
              <a:t>Further research into reduction of nitrogen, phosphorus and chloride</a:t>
            </a:r>
          </a:p>
        </p:txBody>
      </p:sp>
      <p:sp>
        <p:nvSpPr>
          <p:cNvPr id="4" name="Content Placeholder 3"/>
          <p:cNvSpPr>
            <a:spLocks noGrp="1"/>
          </p:cNvSpPr>
          <p:nvPr>
            <p:ph sz="half" idx="2"/>
          </p:nvPr>
        </p:nvSpPr>
        <p:spPr>
          <a:xfrm>
            <a:off x="4648200" y="1600200"/>
            <a:ext cx="4419600" cy="5257800"/>
          </a:xfrm>
        </p:spPr>
        <p:txBody>
          <a:bodyPr/>
          <a:lstStyle/>
          <a:p>
            <a:r>
              <a:rPr lang="en-US" dirty="0" smtClean="0"/>
              <a:t>More technical options and potentially regulatory changes related to state permitting</a:t>
            </a:r>
            <a:endParaRPr lang="en-US" dirty="0"/>
          </a:p>
        </p:txBody>
      </p:sp>
    </p:spTree>
    <p:extLst>
      <p:ext uri="{BB962C8B-B14F-4D97-AF65-F5344CB8AC3E}">
        <p14:creationId xmlns:p14="http://schemas.microsoft.com/office/powerpoint/2010/main" val="3941865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needed - assistance</a:t>
            </a:r>
            <a:endParaRPr lang="en-US" dirty="0"/>
          </a:p>
        </p:txBody>
      </p:sp>
      <p:sp>
        <p:nvSpPr>
          <p:cNvPr id="3" name="Text Placeholder 2"/>
          <p:cNvSpPr>
            <a:spLocks noGrp="1"/>
          </p:cNvSpPr>
          <p:nvPr>
            <p:ph idx="1"/>
          </p:nvPr>
        </p:nvSpPr>
        <p:spPr>
          <a:xfrm>
            <a:off x="304800" y="1447800"/>
            <a:ext cx="8839200" cy="4267200"/>
          </a:xfrm>
        </p:spPr>
        <p:txBody>
          <a:bodyPr/>
          <a:lstStyle/>
          <a:p>
            <a:r>
              <a:rPr lang="en-US" dirty="0" smtClean="0"/>
              <a:t>Many of communities have no staff and limited planning funds</a:t>
            </a:r>
          </a:p>
          <a:p>
            <a:r>
              <a:rPr lang="en-US" dirty="0" smtClean="0"/>
              <a:t>Funding mechanisms for un-incorporated communities</a:t>
            </a:r>
          </a:p>
          <a:p>
            <a:r>
              <a:rPr lang="en-US" dirty="0" smtClean="0"/>
              <a:t>More than money</a:t>
            </a:r>
            <a:endParaRPr lang="en-US" dirty="0"/>
          </a:p>
          <a:p>
            <a:pPr lvl="1"/>
            <a:r>
              <a:rPr lang="en-US" sz="2800" dirty="0" smtClean="0"/>
              <a:t>Facilitation</a:t>
            </a:r>
            <a:endParaRPr lang="en-US" sz="2800" dirty="0"/>
          </a:p>
          <a:p>
            <a:pPr lvl="1"/>
            <a:r>
              <a:rPr lang="en-US" sz="2800" dirty="0"/>
              <a:t>Advocacy</a:t>
            </a:r>
          </a:p>
          <a:p>
            <a:pPr lvl="1"/>
            <a:r>
              <a:rPr lang="en-US" sz="2800" dirty="0"/>
              <a:t>Technical </a:t>
            </a:r>
            <a:r>
              <a:rPr lang="en-US" sz="2800" dirty="0" smtClean="0"/>
              <a:t>support</a:t>
            </a:r>
          </a:p>
          <a:p>
            <a:pPr lvl="1"/>
            <a:r>
              <a:rPr lang="en-US" sz="2800" dirty="0" smtClean="0"/>
              <a:t>Management considerations</a:t>
            </a:r>
          </a:p>
          <a:p>
            <a:pPr marL="457200" lvl="1" indent="0">
              <a:buNone/>
            </a:pPr>
            <a:endParaRPr lang="en-US" dirty="0"/>
          </a:p>
          <a:p>
            <a:endParaRPr lang="en-US" dirty="0"/>
          </a:p>
        </p:txBody>
      </p:sp>
    </p:spTree>
    <p:extLst>
      <p:ext uri="{BB962C8B-B14F-4D97-AF65-F5344CB8AC3E}">
        <p14:creationId xmlns:p14="http://schemas.microsoft.com/office/powerpoint/2010/main" val="2544045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3D84-C351-40EA-8649-467B790227AF}"/>
              </a:ext>
            </a:extLst>
          </p:cNvPr>
          <p:cNvSpPr>
            <a:spLocks noGrp="1"/>
          </p:cNvSpPr>
          <p:nvPr>
            <p:ph type="title"/>
          </p:nvPr>
        </p:nvSpPr>
        <p:spPr/>
        <p:txBody>
          <a:bodyPr/>
          <a:lstStyle/>
          <a:p>
            <a:r>
              <a:rPr lang="en-US" dirty="0" smtClean="0"/>
              <a:t>Example – Afton, MN</a:t>
            </a:r>
            <a:endParaRPr lang="en-US" dirty="0"/>
          </a:p>
        </p:txBody>
      </p:sp>
      <p:sp>
        <p:nvSpPr>
          <p:cNvPr id="3" name="Content Placeholder 2">
            <a:extLst>
              <a:ext uri="{FF2B5EF4-FFF2-40B4-BE49-F238E27FC236}">
                <a16:creationId xmlns:a16="http://schemas.microsoft.com/office/drawing/2014/main" id="{9CC36B1D-3D36-47B4-8239-263938B46D8A}"/>
              </a:ext>
            </a:extLst>
          </p:cNvPr>
          <p:cNvSpPr>
            <a:spLocks noGrp="1"/>
          </p:cNvSpPr>
          <p:nvPr>
            <p:ph idx="1"/>
          </p:nvPr>
        </p:nvSpPr>
        <p:spPr>
          <a:xfrm>
            <a:off x="52650" y="1283276"/>
            <a:ext cx="5662350" cy="4267200"/>
          </a:xfrm>
        </p:spPr>
        <p:txBody>
          <a:bodyPr/>
          <a:lstStyle/>
          <a:p>
            <a:r>
              <a:rPr lang="en-US" dirty="0" smtClean="0"/>
              <a:t>Downtown Afton </a:t>
            </a:r>
          </a:p>
          <a:p>
            <a:pPr lvl="1"/>
            <a:r>
              <a:rPr lang="en-US" sz="2800" dirty="0" smtClean="0"/>
              <a:t>77 residential</a:t>
            </a:r>
          </a:p>
          <a:p>
            <a:pPr lvl="1"/>
            <a:r>
              <a:rPr lang="en-US" sz="2800" dirty="0" smtClean="0"/>
              <a:t>25 commercial</a:t>
            </a:r>
          </a:p>
          <a:p>
            <a:pPr lvl="1"/>
            <a:r>
              <a:rPr lang="en-US" sz="2800" dirty="0" smtClean="0"/>
              <a:t>Conventional gravity collection</a:t>
            </a:r>
          </a:p>
          <a:p>
            <a:r>
              <a:rPr lang="en-US" dirty="0" smtClean="0"/>
              <a:t>Largest SSTS in MN</a:t>
            </a:r>
          </a:p>
          <a:p>
            <a:r>
              <a:rPr lang="en-US" dirty="0" smtClean="0"/>
              <a:t>Design flow = 50,550 gpd</a:t>
            </a:r>
          </a:p>
          <a:p>
            <a:pPr marL="457200" lvl="1" indent="0">
              <a:buNone/>
            </a:pPr>
            <a:endParaRPr lang="en-US" sz="2400" dirty="0" smtClean="0"/>
          </a:p>
          <a:p>
            <a:endParaRPr lang="en-US" sz="2800" dirty="0" smtClean="0"/>
          </a:p>
          <a:p>
            <a:endParaRPr lang="en-US" sz="2800" dirty="0"/>
          </a:p>
        </p:txBody>
      </p:sp>
      <p:pic>
        <p:nvPicPr>
          <p:cNvPr id="4" name="Picture 3">
            <a:extLst>
              <a:ext uri="{FF2B5EF4-FFF2-40B4-BE49-F238E27FC236}">
                <a16:creationId xmlns:a16="http://schemas.microsoft.com/office/drawing/2014/main" id="{7BB40D21-90F2-4328-810B-7339F82A78E5}"/>
              </a:ext>
            </a:extLst>
          </p:cNvPr>
          <p:cNvPicPr>
            <a:picLocks noChangeAspect="1"/>
          </p:cNvPicPr>
          <p:nvPr/>
        </p:nvPicPr>
        <p:blipFill>
          <a:blip r:embed="rId3"/>
          <a:stretch>
            <a:fillRect/>
          </a:stretch>
        </p:blipFill>
        <p:spPr>
          <a:xfrm>
            <a:off x="5715000" y="1291878"/>
            <a:ext cx="3376350" cy="4676934"/>
          </a:xfrm>
          <a:prstGeom prst="rect">
            <a:avLst/>
          </a:prstGeom>
          <a:ln w="12700">
            <a:solidFill>
              <a:schemeClr val="tx1"/>
            </a:solidFill>
          </a:ln>
        </p:spPr>
      </p:pic>
    </p:spTree>
    <p:extLst>
      <p:ext uri="{BB962C8B-B14F-4D97-AF65-F5344CB8AC3E}">
        <p14:creationId xmlns:p14="http://schemas.microsoft.com/office/powerpoint/2010/main" val="111746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RC General PPT banner.jpg"/>
          <p:cNvPicPr>
            <a:picLocks noChangeAspect="1"/>
          </p:cNvPicPr>
          <p:nvPr/>
        </p:nvPicPr>
        <p:blipFill rotWithShape="1">
          <a:blip r:embed="rId2">
            <a:extLst>
              <a:ext uri="{28A0092B-C50C-407E-A947-70E740481C1C}">
                <a14:useLocalDpi xmlns:a14="http://schemas.microsoft.com/office/drawing/2010/main" val="0"/>
              </a:ext>
            </a:extLst>
          </a:blip>
          <a:srcRect b="75555"/>
          <a:stretch/>
        </p:blipFill>
        <p:spPr>
          <a:xfrm>
            <a:off x="0" y="0"/>
            <a:ext cx="9144000" cy="1676400"/>
          </a:xfrm>
          <a:prstGeom prst="rect">
            <a:avLst/>
          </a:prstGeom>
        </p:spPr>
      </p:pic>
      <p:sp>
        <p:nvSpPr>
          <p:cNvPr id="7" name="Title 6"/>
          <p:cNvSpPr>
            <a:spLocks noGrp="1"/>
          </p:cNvSpPr>
          <p:nvPr>
            <p:ph type="ctrTitle"/>
          </p:nvPr>
        </p:nvSpPr>
        <p:spPr>
          <a:xfrm>
            <a:off x="685799" y="2247900"/>
            <a:ext cx="7772400" cy="533400"/>
          </a:xfrm>
        </p:spPr>
        <p:txBody>
          <a:bodyPr>
            <a:normAutofit fontScale="90000"/>
          </a:bodyPr>
          <a:lstStyle/>
          <a:p>
            <a:r>
              <a:rPr lang="en-US" dirty="0" smtClean="0">
                <a:solidFill>
                  <a:schemeClr val="tx1"/>
                </a:solidFill>
                <a:latin typeface="Franklin Gothic Demi" panose="020B0703020102020204" pitchFamily="34" charset="0"/>
              </a:rPr>
              <a:t>Questions and discussion</a:t>
            </a:r>
            <a:endParaRPr lang="en-US" dirty="0">
              <a:solidFill>
                <a:schemeClr val="tx1"/>
              </a:solidFill>
              <a:latin typeface="Franklin Gothic Demi" panose="020B0703020102020204" pitchFamily="34" charset="0"/>
            </a:endParaRPr>
          </a:p>
        </p:txBody>
      </p:sp>
      <p:sp>
        <p:nvSpPr>
          <p:cNvPr id="10" name="Subtitle 9"/>
          <p:cNvSpPr>
            <a:spLocks noGrp="1"/>
          </p:cNvSpPr>
          <p:nvPr>
            <p:ph type="subTitle" idx="1"/>
          </p:nvPr>
        </p:nvSpPr>
        <p:spPr>
          <a:xfrm>
            <a:off x="297180" y="3352800"/>
            <a:ext cx="8549639" cy="1254641"/>
          </a:xfrm>
        </p:spPr>
        <p:txBody>
          <a:bodyPr>
            <a:noAutofit/>
          </a:bodyPr>
          <a:lstStyle/>
          <a:p>
            <a:r>
              <a:rPr lang="en-US" dirty="0"/>
              <a:t> </a:t>
            </a:r>
            <a:r>
              <a:rPr lang="en-US" dirty="0">
                <a:latin typeface="Franklin Gothic Demi" panose="020B0703020102020204" pitchFamily="34" charset="0"/>
              </a:rPr>
              <a:t>Dr. Sara Heger</a:t>
            </a:r>
          </a:p>
          <a:p>
            <a:r>
              <a:rPr lang="en-US" b="1" dirty="0" smtClean="0"/>
              <a:t>sheger@umn.edu</a:t>
            </a:r>
            <a:endParaRPr lang="en-US" sz="2800" b="1" dirty="0" smtClean="0">
              <a:latin typeface="Franklin Gothic Demi" panose="020B0703020102020204" pitchFamily="34" charset="0"/>
            </a:endParaRPr>
          </a:p>
          <a:p>
            <a:r>
              <a:rPr lang="en-US" sz="2800" dirty="0">
                <a:solidFill>
                  <a:schemeClr val="tx1">
                    <a:lumMod val="75000"/>
                    <a:lumOff val="25000"/>
                  </a:schemeClr>
                </a:solidFill>
                <a:latin typeface="Franklin Gothic Demi" panose="020B0703020102020204" pitchFamily="34" charset="0"/>
              </a:rPr>
              <a:t/>
            </a:r>
            <a:br>
              <a:rPr lang="en-US" sz="2800" dirty="0">
                <a:solidFill>
                  <a:schemeClr val="tx1">
                    <a:lumMod val="75000"/>
                    <a:lumOff val="25000"/>
                  </a:schemeClr>
                </a:solidFill>
                <a:latin typeface="Franklin Gothic Demi" panose="020B0703020102020204" pitchFamily="34" charset="0"/>
              </a:rPr>
            </a:br>
            <a:endParaRPr lang="en-US" sz="2800" dirty="0">
              <a:solidFill>
                <a:schemeClr val="tx1">
                  <a:lumMod val="75000"/>
                  <a:lumOff val="25000"/>
                </a:schemeClr>
              </a:solidFill>
              <a:latin typeface="Franklin Gothic Demi" panose="020B0703020102020204" pitchFamily="34" charset="0"/>
            </a:endParaRPr>
          </a:p>
          <a:p>
            <a:endParaRPr lang="en-US" sz="2800" dirty="0"/>
          </a:p>
        </p:txBody>
      </p:sp>
    </p:spTree>
    <p:extLst>
      <p:ext uri="{BB962C8B-B14F-4D97-AF65-F5344CB8AC3E}">
        <p14:creationId xmlns:p14="http://schemas.microsoft.com/office/powerpoint/2010/main" val="3265239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overview</a:t>
            </a:r>
            <a:endParaRPr lang="en-US" dirty="0"/>
          </a:p>
        </p:txBody>
      </p:sp>
      <p:sp>
        <p:nvSpPr>
          <p:cNvPr id="3" name="Content Placeholder 2"/>
          <p:cNvSpPr>
            <a:spLocks noGrp="1"/>
          </p:cNvSpPr>
          <p:nvPr>
            <p:ph idx="1"/>
          </p:nvPr>
        </p:nvSpPr>
        <p:spPr/>
        <p:txBody>
          <a:bodyPr>
            <a:normAutofit/>
          </a:bodyPr>
          <a:lstStyle/>
          <a:p>
            <a:r>
              <a:rPr lang="en-US" dirty="0" smtClean="0"/>
              <a:t>What is the scale and size of issue?</a:t>
            </a:r>
          </a:p>
          <a:p>
            <a:r>
              <a:rPr lang="en-US" dirty="0" smtClean="0"/>
              <a:t>Challenges with wastewater treatment in small communities</a:t>
            </a:r>
          </a:p>
          <a:p>
            <a:r>
              <a:rPr lang="en-US" dirty="0" smtClean="0"/>
              <a:t>Current UMN related activities</a:t>
            </a:r>
          </a:p>
          <a:p>
            <a:r>
              <a:rPr lang="en-US" dirty="0" smtClean="0"/>
              <a:t>What is needed to help move more of these communities forward?</a:t>
            </a:r>
            <a:endParaRPr lang="en-US" dirty="0"/>
          </a:p>
        </p:txBody>
      </p:sp>
    </p:spTree>
    <p:extLst>
      <p:ext uri="{BB962C8B-B14F-4D97-AF65-F5344CB8AC3E}">
        <p14:creationId xmlns:p14="http://schemas.microsoft.com/office/powerpoint/2010/main" val="1445673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Size and scale of the issue</a:t>
            </a:r>
            <a:endParaRPr lang="en-US" dirty="0"/>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3359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04800"/>
            <a:ext cx="9144000" cy="1143000"/>
          </a:xfrm>
        </p:spPr>
        <p:txBody>
          <a:bodyPr/>
          <a:lstStyle/>
          <a:p>
            <a:r>
              <a:rPr lang="en-US" dirty="0" smtClean="0"/>
              <a:t>Scale of the issue - regulations</a:t>
            </a:r>
            <a:endParaRPr lang="en-US" dirty="0"/>
          </a:p>
        </p:txBody>
      </p:sp>
      <p:sp>
        <p:nvSpPr>
          <p:cNvPr id="5" name="Content Placeholder 4"/>
          <p:cNvSpPr>
            <a:spLocks noGrp="1"/>
          </p:cNvSpPr>
          <p:nvPr>
            <p:ph idx="1"/>
          </p:nvPr>
        </p:nvSpPr>
        <p:spPr/>
        <p:txBody>
          <a:bodyPr/>
          <a:lstStyle/>
          <a:p>
            <a:r>
              <a:rPr lang="en-US" sz="3000" dirty="0"/>
              <a:t>Wastewater treatment plants (WWTP) all have MPCA permits</a:t>
            </a:r>
          </a:p>
          <a:p>
            <a:r>
              <a:rPr lang="en-US" sz="3000" dirty="0"/>
              <a:t>Subsurface sewage treatment systems (SSTS) over 10,000 gpd (around 30 homes) have a MPCA permit</a:t>
            </a:r>
          </a:p>
          <a:p>
            <a:r>
              <a:rPr lang="en-US" sz="3000" dirty="0"/>
              <a:t>SSTS &lt;10,000 gpd have a county permit</a:t>
            </a:r>
            <a:r>
              <a:rPr lang="en-US" sz="2800" dirty="0"/>
              <a:t>	</a:t>
            </a:r>
          </a:p>
          <a:p>
            <a:pPr lvl="1"/>
            <a:r>
              <a:rPr lang="en-US" sz="2400" dirty="0"/>
              <a:t>Regulatory requirements increase at 2,500 and 5,000 gpd</a:t>
            </a:r>
          </a:p>
        </p:txBody>
      </p:sp>
    </p:spTree>
    <p:extLst>
      <p:ext uri="{BB962C8B-B14F-4D97-AF65-F5344CB8AC3E}">
        <p14:creationId xmlns:p14="http://schemas.microsoft.com/office/powerpoint/2010/main" val="124144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382000" cy="1143000"/>
          </a:xfrm>
        </p:spPr>
        <p:txBody>
          <a:bodyPr/>
          <a:lstStyle/>
          <a:p>
            <a:r>
              <a:rPr lang="en-US" dirty="0" smtClean="0"/>
              <a:t>Scale of the issue &lt;5,000 people</a:t>
            </a:r>
            <a:endParaRPr lang="en-US" dirty="0"/>
          </a:p>
        </p:txBody>
      </p:sp>
      <p:sp>
        <p:nvSpPr>
          <p:cNvPr id="3" name="Content Placeholder 2"/>
          <p:cNvSpPr>
            <a:spLocks noGrp="1"/>
          </p:cNvSpPr>
          <p:nvPr>
            <p:ph idx="1"/>
          </p:nvPr>
        </p:nvSpPr>
        <p:spPr>
          <a:xfrm>
            <a:off x="304800" y="1447800"/>
            <a:ext cx="8763000" cy="4800600"/>
          </a:xfrm>
        </p:spPr>
        <p:txBody>
          <a:bodyPr>
            <a:normAutofit fontScale="92500" lnSpcReduction="20000"/>
          </a:bodyPr>
          <a:lstStyle/>
          <a:p>
            <a:r>
              <a:rPr lang="en-US" sz="3500" dirty="0" smtClean="0"/>
              <a:t>Communities </a:t>
            </a:r>
            <a:r>
              <a:rPr lang="en-US" sz="3500" u="sng" dirty="0" smtClean="0"/>
              <a:t>with</a:t>
            </a:r>
            <a:r>
              <a:rPr lang="en-US" sz="3500" dirty="0" smtClean="0"/>
              <a:t> a WWTP that is undersized or outdated</a:t>
            </a:r>
          </a:p>
          <a:p>
            <a:pPr lvl="1"/>
            <a:r>
              <a:rPr lang="en-US" sz="3400" dirty="0" smtClean="0"/>
              <a:t>Typically larger in scale</a:t>
            </a:r>
          </a:p>
          <a:p>
            <a:pPr lvl="1"/>
            <a:r>
              <a:rPr lang="en-US" sz="3400" dirty="0" smtClean="0"/>
              <a:t>May have future issues with phosphorous, chloride or nitrogen</a:t>
            </a:r>
          </a:p>
          <a:p>
            <a:r>
              <a:rPr lang="en-US" sz="3500" dirty="0" smtClean="0"/>
              <a:t>Communities </a:t>
            </a:r>
            <a:r>
              <a:rPr lang="en-US" sz="3500" u="sng" dirty="0" smtClean="0"/>
              <a:t>without</a:t>
            </a:r>
            <a:r>
              <a:rPr lang="en-US" sz="3500" dirty="0" smtClean="0"/>
              <a:t> wastewater treatment</a:t>
            </a:r>
          </a:p>
          <a:p>
            <a:pPr lvl="1"/>
            <a:r>
              <a:rPr lang="en-US" sz="3400" dirty="0" smtClean="0"/>
              <a:t>Smaller in scale</a:t>
            </a:r>
          </a:p>
          <a:p>
            <a:pPr lvl="1"/>
            <a:r>
              <a:rPr lang="en-US" sz="3400" dirty="0" smtClean="0"/>
              <a:t>May be directly discharging untreated wastewater or have outdated SSTS</a:t>
            </a:r>
          </a:p>
          <a:p>
            <a:pPr lvl="1"/>
            <a:r>
              <a:rPr lang="en-US" sz="3400" dirty="0" smtClean="0"/>
              <a:t>“Unsewered”</a:t>
            </a:r>
          </a:p>
          <a:p>
            <a:pPr marL="457200" lvl="1" indent="0">
              <a:buNone/>
            </a:pPr>
            <a:endParaRPr lang="en-US" dirty="0"/>
          </a:p>
        </p:txBody>
      </p:sp>
    </p:spTree>
    <p:extLst>
      <p:ext uri="{BB962C8B-B14F-4D97-AF65-F5344CB8AC3E}">
        <p14:creationId xmlns:p14="http://schemas.microsoft.com/office/powerpoint/2010/main" val="2775410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4000" dirty="0" smtClean="0"/>
              <a:t>Size of the issue - MPCA survey of unsewered communities</a:t>
            </a:r>
            <a:endParaRPr lang="en-US" sz="4000" dirty="0"/>
          </a:p>
        </p:txBody>
      </p:sp>
      <p:sp>
        <p:nvSpPr>
          <p:cNvPr id="3" name="Content Placeholder 2"/>
          <p:cNvSpPr>
            <a:spLocks noGrp="1"/>
          </p:cNvSpPr>
          <p:nvPr>
            <p:ph idx="1"/>
          </p:nvPr>
        </p:nvSpPr>
        <p:spPr>
          <a:xfrm>
            <a:off x="152400" y="1676400"/>
            <a:ext cx="9144000" cy="4267200"/>
          </a:xfrm>
        </p:spPr>
        <p:txBody>
          <a:bodyPr/>
          <a:lstStyle/>
          <a:p>
            <a:r>
              <a:rPr lang="en-US" sz="3600" dirty="0" smtClean="0"/>
              <a:t>All 87 counties reported</a:t>
            </a:r>
          </a:p>
          <a:p>
            <a:pPr lvl="1"/>
            <a:r>
              <a:rPr lang="en-US" sz="3200" dirty="0" smtClean="0"/>
              <a:t>1282 areas of concern across the state </a:t>
            </a:r>
          </a:p>
          <a:p>
            <a:pPr lvl="2"/>
            <a:r>
              <a:rPr lang="en-US" sz="2800" dirty="0" smtClean="0"/>
              <a:t>5 or more homes within a ½ mile</a:t>
            </a:r>
          </a:p>
          <a:p>
            <a:pPr lvl="2"/>
            <a:r>
              <a:rPr lang="en-US" sz="2800" dirty="0" smtClean="0"/>
              <a:t>In the last two years, LGU’s have eliminated 147 </a:t>
            </a:r>
          </a:p>
          <a:p>
            <a:pPr lvl="1"/>
            <a:r>
              <a:rPr lang="en-US" sz="3200" dirty="0" smtClean="0"/>
              <a:t>MPCA priority ranked listed areas</a:t>
            </a:r>
          </a:p>
          <a:p>
            <a:pPr lvl="2"/>
            <a:r>
              <a:rPr lang="en-US" sz="2800" dirty="0" smtClean="0"/>
              <a:t>Imminent public health threat (surfacing of effluent)</a:t>
            </a:r>
          </a:p>
          <a:p>
            <a:pPr lvl="2"/>
            <a:r>
              <a:rPr lang="en-US" sz="2800" dirty="0" smtClean="0"/>
              <a:t>Failing</a:t>
            </a:r>
          </a:p>
        </p:txBody>
      </p:sp>
    </p:spTree>
    <p:extLst>
      <p:ext uri="{BB962C8B-B14F-4D97-AF65-F5344CB8AC3E}">
        <p14:creationId xmlns:p14="http://schemas.microsoft.com/office/powerpoint/2010/main" val="1928633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Unsewered communities</a:t>
            </a:r>
            <a:endParaRPr lang="en-US" dirty="0"/>
          </a:p>
        </p:txBody>
      </p:sp>
      <p:sp>
        <p:nvSpPr>
          <p:cNvPr id="3" name="Content Placeholder 2"/>
          <p:cNvSpPr>
            <a:spLocks noGrp="1"/>
          </p:cNvSpPr>
          <p:nvPr>
            <p:ph idx="1"/>
          </p:nvPr>
        </p:nvSpPr>
        <p:spPr>
          <a:xfrm>
            <a:off x="685800" y="1295400"/>
            <a:ext cx="8458200" cy="4267200"/>
          </a:xfrm>
        </p:spPr>
        <p:txBody>
          <a:bodyPr/>
          <a:lstStyle/>
          <a:p>
            <a:r>
              <a:rPr lang="en-US" dirty="0" smtClean="0"/>
              <a:t>Some areas are incorporated communities</a:t>
            </a:r>
          </a:p>
          <a:p>
            <a:pPr lvl="1"/>
            <a:r>
              <a:rPr lang="en-US" dirty="0" smtClean="0"/>
              <a:t>In a better place to obtain a community solution</a:t>
            </a:r>
          </a:p>
          <a:p>
            <a:pPr lvl="1"/>
            <a:r>
              <a:rPr lang="en-US" dirty="0" smtClean="0"/>
              <a:t>More opportunity for state grants</a:t>
            </a:r>
          </a:p>
          <a:p>
            <a:r>
              <a:rPr lang="en-US" dirty="0" smtClean="0"/>
              <a:t>Unincorporated communities</a:t>
            </a:r>
          </a:p>
          <a:p>
            <a:pPr lvl="1"/>
            <a:r>
              <a:rPr lang="en-US" dirty="0" smtClean="0"/>
              <a:t>Not organized</a:t>
            </a:r>
          </a:p>
          <a:p>
            <a:pPr lvl="1"/>
            <a:r>
              <a:rPr lang="en-US" dirty="0" smtClean="0"/>
              <a:t>Individual fixes</a:t>
            </a:r>
          </a:p>
          <a:p>
            <a:pPr lvl="1"/>
            <a:r>
              <a:rPr lang="en-US" dirty="0" smtClean="0"/>
              <a:t>Very little grant money available </a:t>
            </a:r>
            <a:endParaRPr lang="en-US" dirty="0"/>
          </a:p>
        </p:txBody>
      </p:sp>
    </p:spTree>
    <p:extLst>
      <p:ext uri="{BB962C8B-B14F-4D97-AF65-F5344CB8AC3E}">
        <p14:creationId xmlns:p14="http://schemas.microsoft.com/office/powerpoint/2010/main" val="1705270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0" y="304800"/>
            <a:ext cx="2362200" cy="1143000"/>
          </a:xfrm>
        </p:spPr>
        <p:txBody>
          <a:bodyPr/>
          <a:lstStyle/>
          <a:p>
            <a:pPr algn="r"/>
            <a:r>
              <a:rPr lang="en-US" dirty="0"/>
              <a:t>10/1/18</a:t>
            </a:r>
            <a:br>
              <a:rPr lang="en-US" dirty="0"/>
            </a:br>
            <a:endParaRPr lang="en-US" dirty="0"/>
          </a:p>
        </p:txBody>
      </p:sp>
      <p:pic>
        <p:nvPicPr>
          <p:cNvPr id="5" name="Content Placeholder 5"/>
          <p:cNvPicPr>
            <a:picLocks noChangeAspect="1"/>
          </p:cNvPicPr>
          <p:nvPr/>
        </p:nvPicPr>
        <p:blipFill rotWithShape="1">
          <a:blip r:embed="rId2" cstate="hqprint">
            <a:extLst>
              <a:ext uri="{28A0092B-C50C-407E-A947-70E740481C1C}">
                <a14:useLocalDpi xmlns:a14="http://schemas.microsoft.com/office/drawing/2010/main" val="0"/>
              </a:ext>
            </a:extLst>
          </a:blip>
          <a:srcRect l="2974" t="4602" r="1408" b="4651"/>
          <a:stretch/>
        </p:blipFill>
        <p:spPr bwMode="auto">
          <a:xfrm>
            <a:off x="1143000" y="0"/>
            <a:ext cx="55626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941749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6691</TotalTime>
  <Words>876</Words>
  <Application>Microsoft Office PowerPoint</Application>
  <PresentationFormat>On-screen Show (4:3)</PresentationFormat>
  <Paragraphs>163</Paragraphs>
  <Slides>28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MS PGothic</vt:lpstr>
      <vt:lpstr>MS PGothic</vt:lpstr>
      <vt:lpstr>Arial</vt:lpstr>
      <vt:lpstr>Avenir Next</vt:lpstr>
      <vt:lpstr>Calibri</vt:lpstr>
      <vt:lpstr>Franklin Gothic Demi</vt:lpstr>
      <vt:lpstr>NeueHaasGroteskText Std</vt:lpstr>
      <vt:lpstr>Times New Roman</vt:lpstr>
      <vt:lpstr>Wingdings</vt:lpstr>
      <vt:lpstr>Office Theme</vt:lpstr>
      <vt:lpstr>Innovations in Wastewater Treatment for Small Communities</vt:lpstr>
      <vt:lpstr>Water Resources Center, Onsite Sewage Treatment Program (OSTP)</vt:lpstr>
      <vt:lpstr>Presentation overview</vt:lpstr>
      <vt:lpstr>Size and scale of the issue</vt:lpstr>
      <vt:lpstr>Scale of the issue - regulations</vt:lpstr>
      <vt:lpstr>Scale of the issue &lt;5,000 people</vt:lpstr>
      <vt:lpstr>Size of the issue - MPCA survey of unsewered communities</vt:lpstr>
      <vt:lpstr>Unsewered communities</vt:lpstr>
      <vt:lpstr>10/1/18 </vt:lpstr>
      <vt:lpstr>Challenges in small communities</vt:lpstr>
      <vt:lpstr>WWTP with reasonable potential (RP) for having a chloride limit</vt:lpstr>
      <vt:lpstr>Population of communities with chloride RP </vt:lpstr>
      <vt:lpstr>Nitrogen issues</vt:lpstr>
      <vt:lpstr>Phosphorus issues</vt:lpstr>
      <vt:lpstr>Affordability issues - wastewater costs by community size</vt:lpstr>
      <vt:lpstr>Current UMN activities</vt:lpstr>
      <vt:lpstr>1.  LCCMR Completed Project:  Chloride sources across all WWTP</vt:lpstr>
      <vt:lpstr>2. WERF Completed Project - projecting costs of community scale wastewater</vt:lpstr>
      <vt:lpstr>3. LCCMR-FUNDED RESEARCH STARTED JULY 2019 </vt:lpstr>
      <vt:lpstr>Past small community wastewater activities</vt:lpstr>
      <vt:lpstr>OSTP community involvement</vt:lpstr>
      <vt:lpstr>What is needed?</vt:lpstr>
      <vt:lpstr>MNDRIVE: environment programing goals</vt:lpstr>
      <vt:lpstr>Economic issues –  hierarchy needed </vt:lpstr>
      <vt:lpstr>What is needed - technical</vt:lpstr>
      <vt:lpstr>What is needed - assistance</vt:lpstr>
      <vt:lpstr>Example – Afton, MN</vt:lpstr>
      <vt:lpstr>Questions and discussion</vt:lpstr>
    </vt:vector>
  </TitlesOfParts>
  <Company>University Relations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Sara F. Heger</dc:creator>
  <cp:lastModifiedBy>Kasey Gerkovich</cp:lastModifiedBy>
  <cp:revision>120</cp:revision>
  <cp:lastPrinted>2019-09-16T16:02:59Z</cp:lastPrinted>
  <dcterms:created xsi:type="dcterms:W3CDTF">2016-10-04T19:47:02Z</dcterms:created>
  <dcterms:modified xsi:type="dcterms:W3CDTF">2019-09-16T16:04:33Z</dcterms:modified>
</cp:coreProperties>
</file>